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448" r:id="rId3"/>
    <p:sldId id="276" r:id="rId4"/>
    <p:sldId id="328" r:id="rId5"/>
    <p:sldId id="345" r:id="rId6"/>
    <p:sldId id="405" r:id="rId7"/>
    <p:sldId id="431" r:id="rId8"/>
    <p:sldId id="430" r:id="rId9"/>
    <p:sldId id="423" r:id="rId10"/>
    <p:sldId id="407" r:id="rId11"/>
    <p:sldId id="381" r:id="rId12"/>
    <p:sldId id="406" r:id="rId13"/>
    <p:sldId id="367" r:id="rId14"/>
    <p:sldId id="438" r:id="rId15"/>
    <p:sldId id="437" r:id="rId16"/>
    <p:sldId id="444" r:id="rId17"/>
    <p:sldId id="278" r:id="rId18"/>
    <p:sldId id="446" r:id="rId19"/>
    <p:sldId id="392" r:id="rId20"/>
    <p:sldId id="442" r:id="rId21"/>
    <p:sldId id="397" r:id="rId22"/>
    <p:sldId id="398" r:id="rId23"/>
    <p:sldId id="399" r:id="rId24"/>
    <p:sldId id="400" r:id="rId25"/>
    <p:sldId id="401" r:id="rId26"/>
    <p:sldId id="404" r:id="rId27"/>
    <p:sldId id="413" r:id="rId28"/>
    <p:sldId id="408" r:id="rId29"/>
    <p:sldId id="412" r:id="rId30"/>
    <p:sldId id="410" r:id="rId31"/>
    <p:sldId id="424" r:id="rId32"/>
    <p:sldId id="441" r:id="rId33"/>
    <p:sldId id="449" r:id="rId34"/>
  </p:sldIdLst>
  <p:sldSz cx="12192000" cy="68580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971C"/>
    <a:srgbClr val="34B0F1"/>
    <a:srgbClr val="FF8AD8"/>
    <a:srgbClr val="FF2600"/>
    <a:srgbClr val="DAE5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91B9D1-5767-E8AC-CA06-46976438FAD8}" v="19" dt="2021-04-26T14:51:29.805"/>
    <p1510:client id="{9F4EF4C8-3377-698B-F449-7B9098C351F5}" v="1" dt="2021-04-21T10:02:55.206"/>
    <p1510:client id="{E0EC1D65-454F-3A94-7459-5DD7F2D76FB0}" v="4" dt="2021-04-21T10:01:21.3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04" autoAdjust="0"/>
    <p:restoredTop sz="83089"/>
  </p:normalViewPr>
  <p:slideViewPr>
    <p:cSldViewPr snapToGrid="0">
      <p:cViewPr varScale="1">
        <p:scale>
          <a:sx n="95" d="100"/>
          <a:sy n="95" d="100"/>
        </p:scale>
        <p:origin x="106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AD0CC-D1D3-2A45-B01C-F3C725E7C6C6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F6B73-2B48-7640-9411-7E99D6D6B91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218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5300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6598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9348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00687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542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1074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4925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5900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33511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92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472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31508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3349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4930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4361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2795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20233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83541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01356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34268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31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900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2945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320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8924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856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12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F6B73-2B48-7640-9411-7E99D6D6B918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9443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wrap="square"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wrap="square"/>
          <a:lstStyle>
            <a:lvl1pPr marL="0" indent="0" algn="ctr">
              <a:buNone/>
              <a:defRPr sz="2400"/>
            </a:lvl1pPr>
            <a:lvl2pPr marL="457191" indent="0" algn="ctr">
              <a:buNone/>
              <a:defRPr sz="2000"/>
            </a:lvl2pPr>
            <a:lvl3pPr marL="914383" indent="0" algn="ctr">
              <a:buNone/>
              <a:defRPr sz="1799"/>
            </a:lvl3pPr>
            <a:lvl4pPr marL="1371573" indent="0" algn="ctr">
              <a:buNone/>
              <a:defRPr sz="1600"/>
            </a:lvl4pPr>
            <a:lvl5pPr marL="1828765" indent="0" algn="ctr">
              <a:buNone/>
              <a:defRPr sz="1600"/>
            </a:lvl5pPr>
            <a:lvl6pPr marL="2285956" indent="0" algn="ctr">
              <a:buNone/>
              <a:defRPr sz="1600"/>
            </a:lvl6pPr>
            <a:lvl7pPr marL="2743147" indent="0" algn="ctr">
              <a:buNone/>
              <a:defRPr sz="1600"/>
            </a:lvl7pPr>
            <a:lvl8pPr marL="3200338" indent="0" algn="ctr">
              <a:buNone/>
              <a:defRPr sz="1600"/>
            </a:lvl8pPr>
            <a:lvl9pPr marL="365752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wrap="square"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wrap="square"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272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49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896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91" indent="0" algn="ctr">
              <a:buNone/>
              <a:defRPr sz="2000"/>
            </a:lvl2pPr>
            <a:lvl3pPr marL="914383" indent="0" algn="ctr">
              <a:buNone/>
              <a:defRPr sz="1799"/>
            </a:lvl3pPr>
            <a:lvl4pPr marL="1371573" indent="0" algn="ctr">
              <a:buNone/>
              <a:defRPr sz="1600"/>
            </a:lvl4pPr>
            <a:lvl5pPr marL="1828765" indent="0" algn="ctr">
              <a:buNone/>
              <a:defRPr sz="1600"/>
            </a:lvl5pPr>
            <a:lvl6pPr marL="2285956" indent="0" algn="ctr">
              <a:buNone/>
              <a:defRPr sz="1600"/>
            </a:lvl6pPr>
            <a:lvl7pPr marL="2743147" indent="0" algn="ctr">
              <a:buNone/>
              <a:defRPr sz="1600"/>
            </a:lvl7pPr>
            <a:lvl8pPr marL="3200338" indent="0" algn="ctr">
              <a:buNone/>
              <a:defRPr sz="1600"/>
            </a:lvl8pPr>
            <a:lvl9pPr marL="365752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272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9000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5425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8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723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444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3" indent="0">
              <a:buNone/>
              <a:defRPr sz="1799" b="1"/>
            </a:lvl3pPr>
            <a:lvl4pPr marL="1371573" indent="0">
              <a:buNone/>
              <a:defRPr sz="1600" b="1"/>
            </a:lvl4pPr>
            <a:lvl5pPr marL="1828765" indent="0">
              <a:buNone/>
              <a:defRPr sz="1600" b="1"/>
            </a:lvl5pPr>
            <a:lvl6pPr marL="2285956" indent="0">
              <a:buNone/>
              <a:defRPr sz="1600" b="1"/>
            </a:lvl6pPr>
            <a:lvl7pPr marL="2743147" indent="0">
              <a:buNone/>
              <a:defRPr sz="1600" b="1"/>
            </a:lvl7pPr>
            <a:lvl8pPr marL="3200338" indent="0">
              <a:buNone/>
              <a:defRPr sz="1600" b="1"/>
            </a:lvl8pPr>
            <a:lvl9pPr marL="365752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3" indent="0">
              <a:buNone/>
              <a:defRPr sz="1799" b="1"/>
            </a:lvl3pPr>
            <a:lvl4pPr marL="1371573" indent="0">
              <a:buNone/>
              <a:defRPr sz="1600" b="1"/>
            </a:lvl4pPr>
            <a:lvl5pPr marL="1828765" indent="0">
              <a:buNone/>
              <a:defRPr sz="1600" b="1"/>
            </a:lvl5pPr>
            <a:lvl6pPr marL="2285956" indent="0">
              <a:buNone/>
              <a:defRPr sz="1600" b="1"/>
            </a:lvl6pPr>
            <a:lvl7pPr marL="2743147" indent="0">
              <a:buNone/>
              <a:defRPr sz="1600" b="1"/>
            </a:lvl7pPr>
            <a:lvl8pPr marL="3200338" indent="0">
              <a:buNone/>
              <a:defRPr sz="1600" b="1"/>
            </a:lvl8pPr>
            <a:lvl9pPr marL="365752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6605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179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474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1" indent="0">
              <a:buNone/>
              <a:defRPr sz="1400"/>
            </a:lvl2pPr>
            <a:lvl3pPr marL="914383" indent="0">
              <a:buNone/>
              <a:defRPr sz="1200"/>
            </a:lvl3pPr>
            <a:lvl4pPr marL="1371573" indent="0">
              <a:buNone/>
              <a:defRPr sz="1000"/>
            </a:lvl4pPr>
            <a:lvl5pPr marL="1828765" indent="0">
              <a:buNone/>
              <a:defRPr sz="1000"/>
            </a:lvl5pPr>
            <a:lvl6pPr marL="2285956" indent="0">
              <a:buNone/>
              <a:defRPr sz="1000"/>
            </a:lvl6pPr>
            <a:lvl7pPr marL="2743147" indent="0">
              <a:buNone/>
              <a:defRPr sz="1000"/>
            </a:lvl7pPr>
            <a:lvl8pPr marL="3200338" indent="0">
              <a:buNone/>
              <a:defRPr sz="1000"/>
            </a:lvl8pPr>
            <a:lvl9pPr marL="365752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39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wrap="square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wrap="square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wrap="square"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wrap="square"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wrap="square"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5425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987429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1" indent="0">
              <a:buNone/>
              <a:defRPr sz="2800"/>
            </a:lvl2pPr>
            <a:lvl3pPr marL="914383" indent="0">
              <a:buNone/>
              <a:defRPr sz="2400"/>
            </a:lvl3pPr>
            <a:lvl4pPr marL="1371573" indent="0">
              <a:buNone/>
              <a:defRPr sz="2000"/>
            </a:lvl4pPr>
            <a:lvl5pPr marL="1828765" indent="0">
              <a:buNone/>
              <a:defRPr sz="2000"/>
            </a:lvl5pPr>
            <a:lvl6pPr marL="2285956" indent="0">
              <a:buNone/>
              <a:defRPr sz="2000"/>
            </a:lvl6pPr>
            <a:lvl7pPr marL="2743147" indent="0">
              <a:buNone/>
              <a:defRPr sz="2000"/>
            </a:lvl7pPr>
            <a:lvl8pPr marL="3200338" indent="0">
              <a:buNone/>
              <a:defRPr sz="2000"/>
            </a:lvl8pPr>
            <a:lvl9pPr marL="365752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1" indent="0">
              <a:buNone/>
              <a:defRPr sz="1400"/>
            </a:lvl2pPr>
            <a:lvl3pPr marL="914383" indent="0">
              <a:buNone/>
              <a:defRPr sz="1200"/>
            </a:lvl3pPr>
            <a:lvl4pPr marL="1371573" indent="0">
              <a:buNone/>
              <a:defRPr sz="1000"/>
            </a:lvl4pPr>
            <a:lvl5pPr marL="1828765" indent="0">
              <a:buNone/>
              <a:defRPr sz="1000"/>
            </a:lvl5pPr>
            <a:lvl6pPr marL="2285956" indent="0">
              <a:buNone/>
              <a:defRPr sz="1000"/>
            </a:lvl6pPr>
            <a:lvl7pPr marL="2743147" indent="0">
              <a:buNone/>
              <a:defRPr sz="1000"/>
            </a:lvl7pPr>
            <a:lvl8pPr marL="3200338" indent="0">
              <a:buNone/>
              <a:defRPr sz="1000"/>
            </a:lvl8pPr>
            <a:lvl9pPr marL="365752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0327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9492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896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9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8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4723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444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3" indent="0">
              <a:buNone/>
              <a:defRPr sz="1799" b="1"/>
            </a:lvl3pPr>
            <a:lvl4pPr marL="1371573" indent="0">
              <a:buNone/>
              <a:defRPr sz="1600" b="1"/>
            </a:lvl4pPr>
            <a:lvl5pPr marL="1828765" indent="0">
              <a:buNone/>
              <a:defRPr sz="1600" b="1"/>
            </a:lvl5pPr>
            <a:lvl6pPr marL="2285956" indent="0">
              <a:buNone/>
              <a:defRPr sz="1600" b="1"/>
            </a:lvl6pPr>
            <a:lvl7pPr marL="2743147" indent="0">
              <a:buNone/>
              <a:defRPr sz="1600" b="1"/>
            </a:lvl7pPr>
            <a:lvl8pPr marL="3200338" indent="0">
              <a:buNone/>
              <a:defRPr sz="1600" b="1"/>
            </a:lvl8pPr>
            <a:lvl9pPr marL="365752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91" indent="0">
              <a:buNone/>
              <a:defRPr sz="2000" b="1"/>
            </a:lvl2pPr>
            <a:lvl3pPr marL="914383" indent="0">
              <a:buNone/>
              <a:defRPr sz="1799" b="1"/>
            </a:lvl3pPr>
            <a:lvl4pPr marL="1371573" indent="0">
              <a:buNone/>
              <a:defRPr sz="1600" b="1"/>
            </a:lvl4pPr>
            <a:lvl5pPr marL="1828765" indent="0">
              <a:buNone/>
              <a:defRPr sz="1600" b="1"/>
            </a:lvl5pPr>
            <a:lvl6pPr marL="2285956" indent="0">
              <a:buNone/>
              <a:defRPr sz="1600" b="1"/>
            </a:lvl6pPr>
            <a:lvl7pPr marL="2743147" indent="0">
              <a:buNone/>
              <a:defRPr sz="1600" b="1"/>
            </a:lvl7pPr>
            <a:lvl8pPr marL="3200338" indent="0">
              <a:buNone/>
              <a:defRPr sz="1600" b="1"/>
            </a:lvl8pPr>
            <a:lvl9pPr marL="365752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566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179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9474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9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1" indent="0">
              <a:buNone/>
              <a:defRPr sz="1400"/>
            </a:lvl2pPr>
            <a:lvl3pPr marL="914383" indent="0">
              <a:buNone/>
              <a:defRPr sz="1200"/>
            </a:lvl3pPr>
            <a:lvl4pPr marL="1371573" indent="0">
              <a:buNone/>
              <a:defRPr sz="1000"/>
            </a:lvl4pPr>
            <a:lvl5pPr marL="1828765" indent="0">
              <a:buNone/>
              <a:defRPr sz="1000"/>
            </a:lvl5pPr>
            <a:lvl6pPr marL="2285956" indent="0">
              <a:buNone/>
              <a:defRPr sz="1000"/>
            </a:lvl6pPr>
            <a:lvl7pPr marL="2743147" indent="0">
              <a:buNone/>
              <a:defRPr sz="1000"/>
            </a:lvl7pPr>
            <a:lvl8pPr marL="3200338" indent="0">
              <a:buNone/>
              <a:defRPr sz="1000"/>
            </a:lvl8pPr>
            <a:lvl9pPr marL="365752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2394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7" y="987429"/>
            <a:ext cx="617220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91" indent="0">
              <a:buNone/>
              <a:defRPr sz="2800"/>
            </a:lvl2pPr>
            <a:lvl3pPr marL="914383" indent="0">
              <a:buNone/>
              <a:defRPr sz="2400"/>
            </a:lvl3pPr>
            <a:lvl4pPr marL="1371573" indent="0">
              <a:buNone/>
              <a:defRPr sz="2000"/>
            </a:lvl4pPr>
            <a:lvl5pPr marL="1828765" indent="0">
              <a:buNone/>
              <a:defRPr sz="2000"/>
            </a:lvl5pPr>
            <a:lvl6pPr marL="2285956" indent="0">
              <a:buNone/>
              <a:defRPr sz="2000"/>
            </a:lvl6pPr>
            <a:lvl7pPr marL="2743147" indent="0">
              <a:buNone/>
              <a:defRPr sz="2000"/>
            </a:lvl7pPr>
            <a:lvl8pPr marL="3200338" indent="0">
              <a:buNone/>
              <a:defRPr sz="2000"/>
            </a:lvl8pPr>
            <a:lvl9pPr marL="365752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91" indent="0">
              <a:buNone/>
              <a:defRPr sz="1400"/>
            </a:lvl2pPr>
            <a:lvl3pPr marL="914383" indent="0">
              <a:buNone/>
              <a:defRPr sz="1200"/>
            </a:lvl3pPr>
            <a:lvl4pPr marL="1371573" indent="0">
              <a:buNone/>
              <a:defRPr sz="1000"/>
            </a:lvl4pPr>
            <a:lvl5pPr marL="1828765" indent="0">
              <a:buNone/>
              <a:defRPr sz="1000"/>
            </a:lvl5pPr>
            <a:lvl6pPr marL="2285956" indent="0">
              <a:buNone/>
              <a:defRPr sz="1000"/>
            </a:lvl6pPr>
            <a:lvl7pPr marL="2743147" indent="0">
              <a:buNone/>
              <a:defRPr sz="1000"/>
            </a:lvl7pPr>
            <a:lvl8pPr marL="3200338" indent="0">
              <a:buNone/>
              <a:defRPr sz="1000"/>
            </a:lvl8pPr>
            <a:lvl9pPr marL="365752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3032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zo Sans" panose="02000000000000000000" pitchFamily="2" charset="77"/>
              </a:defRPr>
            </a:lvl1pPr>
          </a:lstStyle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zo Sans" panose="02000000000000000000" pitchFamily="2" charset="77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zo Sans" panose="02000000000000000000" pitchFamily="2" charset="77"/>
              </a:defRPr>
            </a:lvl1pPr>
          </a:lstStyle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76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8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zo Sans" panose="02000000000000000000" pitchFamily="2" charset="77"/>
          <a:ea typeface="+mj-ea"/>
          <a:cs typeface="+mj-cs"/>
        </a:defRPr>
      </a:lvl1pPr>
    </p:titleStyle>
    <p:bodyStyle>
      <a:lvl1pPr marL="228596" indent="-228596" algn="l" defTabSz="91438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zo Sans" panose="02000000000000000000" pitchFamily="2" charset="77"/>
          <a:ea typeface="+mn-ea"/>
          <a:cs typeface="+mn-cs"/>
        </a:defRPr>
      </a:lvl1pPr>
      <a:lvl2pPr marL="685787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zo Sans" panose="02000000000000000000" pitchFamily="2" charset="77"/>
          <a:ea typeface="+mn-ea"/>
          <a:cs typeface="+mn-cs"/>
        </a:defRPr>
      </a:lvl2pPr>
      <a:lvl3pPr marL="1142977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zo Sans" panose="02000000000000000000" pitchFamily="2" charset="77"/>
          <a:ea typeface="+mn-ea"/>
          <a:cs typeface="+mn-cs"/>
        </a:defRPr>
      </a:lvl3pPr>
      <a:lvl4pPr marL="1600169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Azo Sans" panose="02000000000000000000" pitchFamily="2" charset="77"/>
          <a:ea typeface="+mn-ea"/>
          <a:cs typeface="+mn-cs"/>
        </a:defRPr>
      </a:lvl4pPr>
      <a:lvl5pPr marL="2057360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Azo Sans" panose="02000000000000000000" pitchFamily="2" charset="77"/>
          <a:ea typeface="+mn-ea"/>
          <a:cs typeface="+mn-cs"/>
        </a:defRPr>
      </a:lvl5pPr>
      <a:lvl6pPr marL="2514552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2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933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125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91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83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3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5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956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147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8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529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000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32A1C-5B06-4489-9933-0CEBA66B00D1}" type="datetimeFigureOut">
              <a:rPr lang="en-GB" smtClean="0"/>
              <a:pPr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D3A8F-3A4D-4329-8B95-92F0751E807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762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8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6" indent="-228596" algn="l" defTabSz="91438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7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7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9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360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552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742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933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125" indent="-228596" algn="l" defTabSz="91438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91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83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73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765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956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147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338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529" algn="l" defTabSz="914383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iagram&#10;&#10;Description automatically generated">
            <a:extLst>
              <a:ext uri="{FF2B5EF4-FFF2-40B4-BE49-F238E27FC236}">
                <a16:creationId xmlns:a16="http://schemas.microsoft.com/office/drawing/2014/main" id="{B7BC1588-0B39-450F-95D2-C0024A3EA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1339" y="2542840"/>
            <a:ext cx="6635565" cy="37289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E3638C-16DB-4003-8065-8151A6A2A3A4}"/>
              </a:ext>
            </a:extLst>
          </p:cNvPr>
          <p:cNvSpPr txBox="1"/>
          <p:nvPr/>
        </p:nvSpPr>
        <p:spPr>
          <a:xfrm>
            <a:off x="940377" y="446809"/>
            <a:ext cx="9679129" cy="23391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latin typeface="AzoSans"/>
                <a:ea typeface="+mn-lt"/>
                <a:cs typeface="+mn-lt"/>
              </a:rPr>
              <a:t>Mexico City and Newcastle Partnership </a:t>
            </a:r>
          </a:p>
          <a:p>
            <a:pPr algn="ctr"/>
            <a:r>
              <a:rPr lang="en-US" sz="3200" b="1" dirty="0">
                <a:latin typeface="AzoSans"/>
                <a:ea typeface="+mn-lt"/>
                <a:cs typeface="+mn-lt"/>
              </a:rPr>
              <a:t>on Health and Air Pollution Research and Engagement </a:t>
            </a:r>
            <a:endParaRPr lang="en-US" sz="3200" b="1" dirty="0">
              <a:latin typeface="AzoSans"/>
              <a:cs typeface="Calibri"/>
            </a:endParaRPr>
          </a:p>
          <a:p>
            <a:pPr algn="ctr"/>
            <a:endParaRPr lang="en-US" sz="3200" b="1">
              <a:latin typeface="AzoSans"/>
              <a:ea typeface="+mn-lt"/>
              <a:cs typeface="+mn-lt"/>
            </a:endParaRPr>
          </a:p>
          <a:p>
            <a:pPr algn="ctr"/>
            <a:r>
              <a:rPr lang="en-US" sz="3200" dirty="0">
                <a:latin typeface="AzoSans"/>
                <a:ea typeface="+mn-lt"/>
                <a:cs typeface="+mn-lt"/>
              </a:rPr>
              <a:t>Educational Resources</a:t>
            </a:r>
            <a:r>
              <a:rPr lang="en-US" sz="3200" b="1" dirty="0">
                <a:latin typeface="AzoSans"/>
                <a:ea typeface="+mn-lt"/>
                <a:cs typeface="+mn-lt"/>
              </a:rPr>
              <a:t> </a:t>
            </a:r>
            <a:r>
              <a:rPr lang="en-US" sz="3200" dirty="0">
                <a:latin typeface="AzoSans"/>
                <a:ea typeface="+mn-lt"/>
                <a:cs typeface="+mn-lt"/>
              </a:rPr>
              <a:t> </a:t>
            </a:r>
            <a:endParaRPr lang="en-US" sz="3200" dirty="0">
              <a:latin typeface="AzoSans"/>
            </a:endParaRPr>
          </a:p>
          <a:p>
            <a:pPr algn="ctr"/>
            <a:r>
              <a:rPr lang="en-US" b="1" dirty="0">
                <a:ea typeface="+mn-lt"/>
                <a:cs typeface="+mn-lt"/>
              </a:rPr>
              <a:t> </a:t>
            </a:r>
            <a:r>
              <a:rPr lang="en-US" dirty="0">
                <a:ea typeface="+mn-lt"/>
                <a:cs typeface="+mn-lt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490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905" y="1603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</a:rPr>
              <a:t>Some</a:t>
            </a:r>
            <a:r>
              <a:rPr lang="en-GB" b="1" dirty="0"/>
              <a:t> S</a:t>
            </a:r>
            <a:r>
              <a:rPr lang="en-GB" b="1" dirty="0">
                <a:latin typeface="Azo Sans" panose="02000000000000000000" pitchFamily="2" charset="77"/>
              </a:rPr>
              <a:t>ECTORS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adding to air pollution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53E860-4BDC-D042-8E4D-308A39A42B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97"/>
          <a:stretch/>
        </p:blipFill>
        <p:spPr>
          <a:xfrm>
            <a:off x="8944006" y="1124055"/>
            <a:ext cx="2160000" cy="180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F50BB19-5E06-D44C-BEB5-1F96EC6C62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21"/>
          <a:stretch/>
        </p:blipFill>
        <p:spPr>
          <a:xfrm>
            <a:off x="2840256" y="4146003"/>
            <a:ext cx="2160000" cy="185066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25363EB-11F8-124C-9A7D-349F70D801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17"/>
          <a:stretch/>
        </p:blipFill>
        <p:spPr>
          <a:xfrm>
            <a:off x="1089926" y="1177724"/>
            <a:ext cx="2160000" cy="177299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B807275-4AF2-964F-AF92-5C44FD17D2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68"/>
          <a:stretch/>
        </p:blipFill>
        <p:spPr>
          <a:xfrm>
            <a:off x="4884953" y="1139387"/>
            <a:ext cx="2160000" cy="184533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7D3FAC1-AF94-0C45-A2F5-A45669AD039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74"/>
          <a:stretch/>
        </p:blipFill>
        <p:spPr>
          <a:xfrm>
            <a:off x="7044953" y="4192189"/>
            <a:ext cx="2160000" cy="1856000"/>
          </a:xfrm>
          <a:prstGeom prst="rect">
            <a:avLst/>
          </a:prstGeom>
        </p:spPr>
      </p:pic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D3955219-677C-BA49-9461-7EF0686FD092}"/>
              </a:ext>
            </a:extLst>
          </p:cNvPr>
          <p:cNvSpPr txBox="1">
            <a:spLocks/>
          </p:cNvSpPr>
          <p:nvPr/>
        </p:nvSpPr>
        <p:spPr>
          <a:xfrm>
            <a:off x="2669451" y="6048189"/>
            <a:ext cx="2501610" cy="82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Transport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B534A4B2-0E11-5245-8B56-CD87B8E57D0B}"/>
              </a:ext>
            </a:extLst>
          </p:cNvPr>
          <p:cNvSpPr txBox="1">
            <a:spLocks/>
          </p:cNvSpPr>
          <p:nvPr/>
        </p:nvSpPr>
        <p:spPr>
          <a:xfrm>
            <a:off x="230542" y="3076067"/>
            <a:ext cx="3878768" cy="82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Industry &amp;    energy supply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8FB44D55-3447-434A-AF77-0AB1868CB030}"/>
              </a:ext>
            </a:extLst>
          </p:cNvPr>
          <p:cNvSpPr txBox="1">
            <a:spLocks/>
          </p:cNvSpPr>
          <p:nvPr/>
        </p:nvSpPr>
        <p:spPr>
          <a:xfrm>
            <a:off x="6729084" y="6048189"/>
            <a:ext cx="2791737" cy="82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Agriculture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200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CAF8FCAB-C2EA-A849-A017-6BCDE0192E22}"/>
              </a:ext>
            </a:extLst>
          </p:cNvPr>
          <p:cNvSpPr txBox="1">
            <a:spLocks/>
          </p:cNvSpPr>
          <p:nvPr/>
        </p:nvSpPr>
        <p:spPr>
          <a:xfrm>
            <a:off x="8443552" y="3076067"/>
            <a:ext cx="3160908" cy="82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Household energy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200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157AA3D-3B3C-774A-8D29-95A8FDD92A94}"/>
              </a:ext>
            </a:extLst>
          </p:cNvPr>
          <p:cNvSpPr txBox="1">
            <a:spLocks/>
          </p:cNvSpPr>
          <p:nvPr/>
        </p:nvSpPr>
        <p:spPr>
          <a:xfrm>
            <a:off x="4199452" y="3076067"/>
            <a:ext cx="3531002" cy="8287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Waste management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3200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16123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C6189-E0DB-D74A-9054-BE9D42324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373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</a:rPr>
              <a:t>Air pollution </a:t>
            </a:r>
            <a:r>
              <a:rPr lang="en-GB" b="1" dirty="0"/>
              <a:t>TRAVELS</a:t>
            </a:r>
            <a:r>
              <a:rPr lang="en-GB" b="1" dirty="0">
                <a:solidFill>
                  <a:srgbClr val="F9971C"/>
                </a:solidFill>
              </a:rPr>
              <a:t> everywhere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AA092B-ED4F-3B4F-A486-A9778B96356C}"/>
              </a:ext>
            </a:extLst>
          </p:cNvPr>
          <p:cNvSpPr txBox="1"/>
          <p:nvPr/>
        </p:nvSpPr>
        <p:spPr>
          <a:xfrm>
            <a:off x="2365609" y="5921796"/>
            <a:ext cx="7460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zo Sans" panose="02000000000000000000" pitchFamily="2" charset="77"/>
              </a:rPr>
              <a:t>Weather patterns and ocean currents</a:t>
            </a:r>
          </a:p>
        </p:txBody>
      </p:sp>
      <p:pic>
        <p:nvPicPr>
          <p:cNvPr id="3" name="CO2 annual distribution">
            <a:hlinkClick r:id="" action="ppaction://media"/>
            <a:extLst>
              <a:ext uri="{FF2B5EF4-FFF2-40B4-BE49-F238E27FC236}">
                <a16:creationId xmlns:a16="http://schemas.microsoft.com/office/drawing/2014/main" id="{A517A9E7-90E1-724A-B198-58985AB4F1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82002" y="1618044"/>
            <a:ext cx="7027997" cy="39532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7D83020-7FA2-714B-AC90-9CFD401198D9}"/>
              </a:ext>
            </a:extLst>
          </p:cNvPr>
          <p:cNvSpPr txBox="1"/>
          <p:nvPr/>
        </p:nvSpPr>
        <p:spPr>
          <a:xfrm>
            <a:off x="9581020" y="210065"/>
            <a:ext cx="25506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>
                <a:latin typeface="Azo Sans" panose="02000000000000000000" pitchFamily="2" charset="77"/>
              </a:rPr>
              <a:t>Source: https://</a:t>
            </a:r>
            <a:r>
              <a:rPr lang="en-GB" sz="1000" dirty="0" err="1">
                <a:latin typeface="Azo Sans" panose="02000000000000000000" pitchFamily="2" charset="77"/>
              </a:rPr>
              <a:t>youtu.be</a:t>
            </a:r>
            <a:r>
              <a:rPr lang="en-GB" sz="1000" dirty="0">
                <a:latin typeface="Azo Sans" panose="02000000000000000000" pitchFamily="2" charset="77"/>
              </a:rPr>
              <a:t>/x1SgmFa0r04</a:t>
            </a:r>
          </a:p>
        </p:txBody>
      </p:sp>
    </p:spTree>
    <p:extLst>
      <p:ext uri="{BB962C8B-B14F-4D97-AF65-F5344CB8AC3E}">
        <p14:creationId xmlns:p14="http://schemas.microsoft.com/office/powerpoint/2010/main" val="31974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8654" y="26128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Pollutants increased by </a:t>
            </a:r>
            <a:r>
              <a:rPr lang="en-GB" b="1" dirty="0">
                <a:latin typeface="Azo Sans" panose="02000000000000000000" pitchFamily="2" charset="77"/>
              </a:rPr>
              <a:t>HUMAN ACTIVITY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B7B71DE-F057-0C41-A566-2120D8F985AE}"/>
              </a:ext>
            </a:extLst>
          </p:cNvPr>
          <p:cNvGrpSpPr/>
          <p:nvPr/>
        </p:nvGrpSpPr>
        <p:grpSpPr>
          <a:xfrm>
            <a:off x="570407" y="2130149"/>
            <a:ext cx="4234496" cy="4120977"/>
            <a:chOff x="770551" y="1838764"/>
            <a:chExt cx="4234496" cy="412097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D823AEC-E9EA-2C40-9324-B21034E15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679" y="3979741"/>
              <a:ext cx="1990531" cy="198000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0491C97-EA4A-4843-823A-DA3023498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9809" y="1838764"/>
              <a:ext cx="2095238" cy="1980000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C5EB097-474C-B144-99D3-B0C963C7F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25047" y="3979741"/>
              <a:ext cx="1980000" cy="19800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DBCA405-8087-E544-8C4B-0D01BB08433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551" y="1838764"/>
              <a:ext cx="2032659" cy="1980000"/>
            </a:xfrm>
            <a:prstGeom prst="rect">
              <a:avLst/>
            </a:prstGeom>
          </p:spPr>
        </p:pic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6E0E7267-85BE-D44E-8DA6-E7B674A1FB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924" y="4271126"/>
            <a:ext cx="1969524" cy="19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8F339D-FD75-C348-8566-1B7AA33FCB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086" y="2130149"/>
            <a:ext cx="1980000" cy="1980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4576D8F-8E3E-E749-93D1-64A38119B954}"/>
              </a:ext>
            </a:extLst>
          </p:cNvPr>
          <p:cNvGrpSpPr/>
          <p:nvPr/>
        </p:nvGrpSpPr>
        <p:grpSpPr>
          <a:xfrm>
            <a:off x="5176728" y="2339500"/>
            <a:ext cx="2599271" cy="828736"/>
            <a:chOff x="6234290" y="1702868"/>
            <a:chExt cx="2599271" cy="828736"/>
          </a:xfrm>
        </p:grpSpPr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5C06270F-9E86-414B-9B16-6C5B22707024}"/>
                </a:ext>
              </a:extLst>
            </p:cNvPr>
            <p:cNvSpPr txBox="1">
              <a:spLocks/>
            </p:cNvSpPr>
            <p:nvPr/>
          </p:nvSpPr>
          <p:spPr>
            <a:xfrm>
              <a:off x="7090829" y="1702868"/>
              <a:ext cx="1742732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3600" b="1" dirty="0">
                  <a:latin typeface="Azo Sans" panose="02000000000000000000" pitchFamily="2" charset="77"/>
                </a:rPr>
                <a:t>Gases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b="1" dirty="0">
                <a:latin typeface="Azo Sans" panose="02000000000000000000" pitchFamily="2" charset="77"/>
              </a:endParaRPr>
            </a:p>
          </p:txBody>
        </p:sp>
        <p:sp>
          <p:nvSpPr>
            <p:cNvPr id="6" name="Left Arrow 5">
              <a:extLst>
                <a:ext uri="{FF2B5EF4-FFF2-40B4-BE49-F238E27FC236}">
                  <a16:creationId xmlns:a16="http://schemas.microsoft.com/office/drawing/2014/main" id="{8C4C7B51-2EFE-1740-9FF4-1F679099EAD3}"/>
                </a:ext>
              </a:extLst>
            </p:cNvPr>
            <p:cNvSpPr/>
            <p:nvPr/>
          </p:nvSpPr>
          <p:spPr>
            <a:xfrm>
              <a:off x="6234290" y="1781734"/>
              <a:ext cx="677334" cy="335502"/>
            </a:xfrm>
            <a:prstGeom prst="lef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BA5A9C-9E7B-FB46-9864-FB421321AD3F}"/>
              </a:ext>
            </a:extLst>
          </p:cNvPr>
          <p:cNvGrpSpPr/>
          <p:nvPr/>
        </p:nvGrpSpPr>
        <p:grpSpPr>
          <a:xfrm>
            <a:off x="7168082" y="3505719"/>
            <a:ext cx="2180172" cy="828736"/>
            <a:chOff x="6194779" y="1614456"/>
            <a:chExt cx="2180172" cy="828736"/>
          </a:xfrm>
        </p:grpSpPr>
        <p:sp>
          <p:nvSpPr>
            <p:cNvPr id="19" name="Content Placeholder 2">
              <a:extLst>
                <a:ext uri="{FF2B5EF4-FFF2-40B4-BE49-F238E27FC236}">
                  <a16:creationId xmlns:a16="http://schemas.microsoft.com/office/drawing/2014/main" id="{91027673-7870-514F-8F57-2A1F307D1A92}"/>
                </a:ext>
              </a:extLst>
            </p:cNvPr>
            <p:cNvSpPr txBox="1">
              <a:spLocks/>
            </p:cNvSpPr>
            <p:nvPr/>
          </p:nvSpPr>
          <p:spPr>
            <a:xfrm>
              <a:off x="6194779" y="1614456"/>
              <a:ext cx="1742732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GB" sz="3600" b="1" dirty="0">
                  <a:latin typeface="Azo Sans" panose="02000000000000000000" pitchFamily="2" charset="77"/>
                </a:rPr>
                <a:t>Solid</a:t>
              </a:r>
            </a:p>
            <a:p>
              <a:pPr marL="0" indent="0">
                <a:buFont typeface="Arial" panose="020B0604020202020204" pitchFamily="34" charset="0"/>
                <a:buNone/>
              </a:pPr>
              <a:endParaRPr lang="en-GB" sz="3200" b="1" dirty="0">
                <a:latin typeface="Azo Sans" panose="02000000000000000000" pitchFamily="2" charset="77"/>
              </a:endParaRPr>
            </a:p>
          </p:txBody>
        </p:sp>
        <p:sp>
          <p:nvSpPr>
            <p:cNvPr id="20" name="Left Arrow 19">
              <a:extLst>
                <a:ext uri="{FF2B5EF4-FFF2-40B4-BE49-F238E27FC236}">
                  <a16:creationId xmlns:a16="http://schemas.microsoft.com/office/drawing/2014/main" id="{0730BB6D-C941-E744-AB43-EF60DF081FC3}"/>
                </a:ext>
              </a:extLst>
            </p:cNvPr>
            <p:cNvSpPr/>
            <p:nvPr/>
          </p:nvSpPr>
          <p:spPr>
            <a:xfrm rot="10800000">
              <a:off x="7697617" y="1674770"/>
              <a:ext cx="677334" cy="335502"/>
            </a:xfrm>
            <a:prstGeom prst="lef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50B3FB87-C0F8-8740-9493-2F63875B4F48}"/>
              </a:ext>
            </a:extLst>
          </p:cNvPr>
          <p:cNvGrpSpPr/>
          <p:nvPr/>
        </p:nvGrpSpPr>
        <p:grpSpPr>
          <a:xfrm>
            <a:off x="8618858" y="4814247"/>
            <a:ext cx="2557633" cy="1797004"/>
            <a:chOff x="9146124" y="4670797"/>
            <a:chExt cx="2557633" cy="1797004"/>
          </a:xfrm>
        </p:grpSpPr>
        <p:sp>
          <p:nvSpPr>
            <p:cNvPr id="22" name="Content Placeholder 2">
              <a:extLst>
                <a:ext uri="{FF2B5EF4-FFF2-40B4-BE49-F238E27FC236}">
                  <a16:creationId xmlns:a16="http://schemas.microsoft.com/office/drawing/2014/main" id="{372306DA-E409-FC4B-AF07-EC13EEABC327}"/>
                </a:ext>
              </a:extLst>
            </p:cNvPr>
            <p:cNvSpPr txBox="1">
              <a:spLocks/>
            </p:cNvSpPr>
            <p:nvPr/>
          </p:nvSpPr>
          <p:spPr>
            <a:xfrm>
              <a:off x="9721846" y="4670797"/>
              <a:ext cx="1981911" cy="179700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3600" b="1" dirty="0">
                  <a:latin typeface="Azo Sans" panose="02000000000000000000" pitchFamily="2" charset="77"/>
                </a:rPr>
                <a:t>Solids</a:t>
              </a:r>
            </a:p>
            <a:p>
              <a:pPr marL="0" indent="0" algn="ctr">
                <a:buNone/>
              </a:pPr>
              <a:r>
                <a:rPr lang="en-GB" sz="3600" b="1" dirty="0">
                  <a:latin typeface="Azo Sans" panose="02000000000000000000" pitchFamily="2" charset="77"/>
                </a:rPr>
                <a:t>&amp; Gases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latin typeface="Azo Sans" panose="02000000000000000000" pitchFamily="2" charset="77"/>
              </a:endParaRPr>
            </a:p>
          </p:txBody>
        </p:sp>
        <p:sp>
          <p:nvSpPr>
            <p:cNvPr id="24" name="Left Arrow 23">
              <a:extLst>
                <a:ext uri="{FF2B5EF4-FFF2-40B4-BE49-F238E27FC236}">
                  <a16:creationId xmlns:a16="http://schemas.microsoft.com/office/drawing/2014/main" id="{09E2E2A4-BE0D-694C-95BC-7D2ED3413409}"/>
                </a:ext>
              </a:extLst>
            </p:cNvPr>
            <p:cNvSpPr/>
            <p:nvPr/>
          </p:nvSpPr>
          <p:spPr>
            <a:xfrm>
              <a:off x="9146124" y="4743872"/>
              <a:ext cx="677334" cy="335502"/>
            </a:xfrm>
            <a:prstGeom prst="lef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8144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Particulate Matter PM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DC1BC-9173-3545-AA10-7D20FFE6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690692"/>
            <a:ext cx="8481486" cy="450690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/>
              <a:t>Particulate Matter or </a:t>
            </a:r>
            <a:r>
              <a:rPr lang="en-GB" sz="3200" b="1" dirty="0"/>
              <a:t>PM</a:t>
            </a:r>
            <a:r>
              <a:rPr lang="en-GB" sz="3200" dirty="0"/>
              <a:t> affects more people than any other air pollutant.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b="1" dirty="0"/>
              <a:t>PM</a:t>
            </a:r>
            <a:r>
              <a:rPr lang="en-GB" sz="3200" dirty="0"/>
              <a:t> is named after its size</a:t>
            </a:r>
          </a:p>
          <a:p>
            <a:pPr marL="0" indent="0">
              <a:buNone/>
            </a:pPr>
            <a:r>
              <a:rPr lang="en-GB" sz="3200" dirty="0">
                <a:latin typeface="Azo Sans Lt" panose="02000000000000000000" pitchFamily="2" charset="77"/>
              </a:rPr>
              <a:t> </a:t>
            </a: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F28755-B03E-CE45-B07B-D158ACDE2D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387" y="1690692"/>
            <a:ext cx="2034114" cy="204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7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54D94CAA-F040-1144-A147-C0FA0DF88992}"/>
              </a:ext>
            </a:extLst>
          </p:cNvPr>
          <p:cNvGrpSpPr/>
          <p:nvPr/>
        </p:nvGrpSpPr>
        <p:grpSpPr>
          <a:xfrm>
            <a:off x="1007500" y="2733548"/>
            <a:ext cx="7361557" cy="543035"/>
            <a:chOff x="704757" y="718848"/>
            <a:chExt cx="7361557" cy="543035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9279100C-80DD-BD46-94EF-489DADB5E963}"/>
                </a:ext>
              </a:extLst>
            </p:cNvPr>
            <p:cNvSpPr txBox="1">
              <a:spLocks/>
            </p:cNvSpPr>
            <p:nvPr/>
          </p:nvSpPr>
          <p:spPr>
            <a:xfrm>
              <a:off x="1198697" y="718848"/>
              <a:ext cx="6867617" cy="54303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 dirty="0">
                  <a:solidFill>
                    <a:srgbClr val="F9971C"/>
                  </a:solidFill>
                  <a:latin typeface="Azo Sans" panose="02000000000000000000" pitchFamily="2" charset="77"/>
                </a:rPr>
                <a:t>2.5</a:t>
              </a:r>
              <a:r>
                <a:rPr lang="en-GB" sz="3200" baseline="-25000" dirty="0">
                  <a:latin typeface="Azo Sans Lt" panose="02000000000000000000" pitchFamily="2" charset="77"/>
                </a:rPr>
                <a:t> </a:t>
              </a:r>
              <a:r>
                <a:rPr lang="en-GB" sz="3200" dirty="0">
                  <a:latin typeface="Azo Sans" panose="02000000000000000000" pitchFamily="2" charset="77"/>
                </a:rPr>
                <a:t>– 2.5 microns or less </a:t>
              </a:r>
            </a:p>
            <a:p>
              <a:endParaRPr lang="en-GB" sz="3200" baseline="-25000" dirty="0">
                <a:latin typeface="Azo Sans Lt" panose="02000000000000000000" pitchFamily="2" charset="77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FB9F83B-F483-AB41-ABB7-7430EF587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757" y="718848"/>
              <a:ext cx="360000" cy="360000"/>
            </a:xfrm>
            <a:prstGeom prst="ellipse">
              <a:avLst/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CFC252-69E1-044E-9E71-BC67B2466B4B}"/>
              </a:ext>
            </a:extLst>
          </p:cNvPr>
          <p:cNvGrpSpPr/>
          <p:nvPr/>
        </p:nvGrpSpPr>
        <p:grpSpPr>
          <a:xfrm>
            <a:off x="402559" y="3429000"/>
            <a:ext cx="6865275" cy="1440000"/>
            <a:chOff x="284824" y="3163988"/>
            <a:chExt cx="6865275" cy="1440000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0053C34D-592A-DB40-9B5B-716DC8D6F1A8}"/>
                </a:ext>
              </a:extLst>
            </p:cNvPr>
            <p:cNvSpPr txBox="1">
              <a:spLocks/>
            </p:cNvSpPr>
            <p:nvPr/>
          </p:nvSpPr>
          <p:spPr>
            <a:xfrm>
              <a:off x="1802282" y="3694400"/>
              <a:ext cx="5347817" cy="909588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 dirty="0">
                  <a:solidFill>
                    <a:srgbClr val="F9971C"/>
                  </a:solidFill>
                  <a:latin typeface="Azo Sans" panose="02000000000000000000" pitchFamily="2" charset="77"/>
                </a:rPr>
                <a:t>10</a:t>
              </a:r>
              <a:r>
                <a:rPr lang="en-GB" sz="1800" dirty="0">
                  <a:latin typeface="Azo Sans Lt" panose="02000000000000000000" pitchFamily="2" charset="77"/>
                </a:rPr>
                <a:t> </a:t>
              </a:r>
              <a:r>
                <a:rPr lang="en-GB" sz="3200" dirty="0">
                  <a:latin typeface="Azo Sans" panose="02000000000000000000" pitchFamily="2" charset="77"/>
                </a:rPr>
                <a:t>– 10 microns or less </a:t>
              </a:r>
              <a:endParaRPr lang="en-GB" sz="3200" baseline="-25000" dirty="0">
                <a:latin typeface="Azo Sans" panose="02000000000000000000" pitchFamily="2" charset="77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74D7F98-B782-2E42-BD6F-9BD2F962EA2C}"/>
                </a:ext>
              </a:extLst>
            </p:cNvPr>
            <p:cNvGrpSpPr/>
            <p:nvPr/>
          </p:nvGrpSpPr>
          <p:grpSpPr>
            <a:xfrm>
              <a:off x="284824" y="3163988"/>
              <a:ext cx="1440000" cy="1440000"/>
              <a:chOff x="1224643" y="1427377"/>
              <a:chExt cx="1440000" cy="14400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F64CF60B-7F43-174B-8EC3-1F0373AF43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AE70FE39-B8FA-3C42-A091-35E16326CC4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C3B8BB5C-E6E3-9A41-B82E-B208F7D6980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8CC8956-FC4C-5249-912F-A6D221A57C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9596468E-8136-6348-81DF-ED25550D5E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8CA2ED52-1882-5043-8A30-618D4A8A3D2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2709928-711E-AC46-818B-747C8C72F09C}"/>
              </a:ext>
            </a:extLst>
          </p:cNvPr>
          <p:cNvGrpSpPr/>
          <p:nvPr/>
        </p:nvGrpSpPr>
        <p:grpSpPr>
          <a:xfrm>
            <a:off x="1119330" y="1866581"/>
            <a:ext cx="7069137" cy="543035"/>
            <a:chOff x="980190" y="1501683"/>
            <a:chExt cx="7069137" cy="543035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CDAD3EB-7AF0-844E-B379-B8C725486EF5}"/>
                </a:ext>
              </a:extLst>
            </p:cNvPr>
            <p:cNvSpPr>
              <a:spLocks/>
            </p:cNvSpPr>
            <p:nvPr/>
          </p:nvSpPr>
          <p:spPr>
            <a:xfrm>
              <a:off x="980190" y="167190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56F9A742-CAC7-D742-BC93-5872CD70917F}"/>
                </a:ext>
              </a:extLst>
            </p:cNvPr>
            <p:cNvSpPr txBox="1">
              <a:spLocks/>
            </p:cNvSpPr>
            <p:nvPr/>
          </p:nvSpPr>
          <p:spPr>
            <a:xfrm>
              <a:off x="1341390" y="1501683"/>
              <a:ext cx="6707937" cy="543035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 dirty="0">
                  <a:solidFill>
                    <a:srgbClr val="F9971C"/>
                  </a:solidFill>
                  <a:latin typeface="Azo Sans" panose="02000000000000000000" pitchFamily="2" charset="77"/>
                </a:rPr>
                <a:t>1</a:t>
              </a:r>
              <a:r>
                <a:rPr lang="en-GB" sz="1800" dirty="0">
                  <a:latin typeface="Azo Sans Lt" panose="02000000000000000000" pitchFamily="2" charset="77"/>
                </a:rPr>
                <a:t> </a:t>
              </a:r>
              <a:r>
                <a:rPr lang="en-GB" sz="3200" dirty="0">
                  <a:latin typeface="Azo Sans Lt" panose="02000000000000000000" pitchFamily="2" charset="77"/>
                </a:rPr>
                <a:t>– </a:t>
              </a:r>
              <a:r>
                <a:rPr lang="en-GB" sz="3200" dirty="0">
                  <a:latin typeface="Azo Sans" panose="02000000000000000000" pitchFamily="2" charset="77"/>
                </a:rPr>
                <a:t>1 microns or less </a:t>
              </a:r>
              <a:endParaRPr lang="en-GB" sz="1800" dirty="0">
                <a:latin typeface="Azo Sans" panose="02000000000000000000" pitchFamily="2" charset="77"/>
              </a:endParaRPr>
            </a:p>
            <a:p>
              <a:endParaRPr lang="en-GB" sz="3200" baseline="-25000" dirty="0">
                <a:latin typeface="Azo Sans Lt" panose="02000000000000000000" pitchFamily="2" charset="77"/>
              </a:endParaRPr>
            </a:p>
          </p:txBody>
        </p:sp>
      </p:grpSp>
      <p:sp>
        <p:nvSpPr>
          <p:cNvPr id="70" name="Title 1">
            <a:extLst>
              <a:ext uri="{FF2B5EF4-FFF2-40B4-BE49-F238E27FC236}">
                <a16:creationId xmlns:a16="http://schemas.microsoft.com/office/drawing/2014/main" id="{2460ADF9-36F7-054C-8ECF-FA59D73AF016}"/>
              </a:ext>
            </a:extLst>
          </p:cNvPr>
          <p:cNvSpPr txBox="1">
            <a:spLocks/>
          </p:cNvSpPr>
          <p:nvPr/>
        </p:nvSpPr>
        <p:spPr>
          <a:xfrm>
            <a:off x="6343497" y="1840802"/>
            <a:ext cx="6678988" cy="892746"/>
          </a:xfrm>
          <a:prstGeom prst="rect">
            <a:avLst/>
          </a:prstGeom>
        </p:spPr>
        <p:txBody>
          <a:bodyPr vert="horz" lIns="63305" tIns="31652" rIns="63305" bIns="31652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latin typeface="Azo Sans" panose="02000000000000000000" pitchFamily="2" charset="77"/>
              </a:rPr>
              <a:t>1 micron </a:t>
            </a:r>
          </a:p>
          <a:p>
            <a:pPr algn="ctr"/>
            <a:r>
              <a:rPr lang="en-GB" sz="3200" b="1" dirty="0">
                <a:latin typeface="Azo Sans" panose="02000000000000000000" pitchFamily="2" charset="77"/>
              </a:rPr>
              <a:t>=</a:t>
            </a:r>
            <a:endParaRPr lang="en-GB" sz="3200" b="1" dirty="0">
              <a:solidFill>
                <a:srgbClr val="F9971C"/>
              </a:solidFill>
              <a:latin typeface="Azo Sans" panose="02000000000000000000" pitchFamily="2" charset="77"/>
            </a:endParaRPr>
          </a:p>
          <a:p>
            <a:pPr algn="ctr"/>
            <a:r>
              <a:rPr lang="en-GB" sz="4000" b="1" dirty="0">
                <a:solidFill>
                  <a:srgbClr val="F9971C"/>
                </a:solidFill>
                <a:latin typeface="Azo Sans" panose="02000000000000000000" pitchFamily="2" charset="77"/>
              </a:rPr>
              <a:t>0.000001 metre</a:t>
            </a:r>
          </a:p>
          <a:p>
            <a:pPr algn="ctr"/>
            <a:endParaRPr lang="en-GB" sz="2400" baseline="-25000" dirty="0">
              <a:latin typeface="Azo Sans Lt" panose="02000000000000000000" pitchFamily="2" charset="77"/>
            </a:endParaRPr>
          </a:p>
        </p:txBody>
      </p:sp>
      <p:sp>
        <p:nvSpPr>
          <p:cNvPr id="78" name="Title 1">
            <a:extLst>
              <a:ext uri="{FF2B5EF4-FFF2-40B4-BE49-F238E27FC236}">
                <a16:creationId xmlns:a16="http://schemas.microsoft.com/office/drawing/2014/main" id="{058D39FE-D315-5246-A90D-45893BB0A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Particulate Matter PM</a:t>
            </a:r>
          </a:p>
        </p:txBody>
      </p:sp>
    </p:spTree>
    <p:extLst>
      <p:ext uri="{BB962C8B-B14F-4D97-AF65-F5344CB8AC3E}">
        <p14:creationId xmlns:p14="http://schemas.microsoft.com/office/powerpoint/2010/main" val="103279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>
            <a:extLst>
              <a:ext uri="{FF2B5EF4-FFF2-40B4-BE49-F238E27FC236}">
                <a16:creationId xmlns:a16="http://schemas.microsoft.com/office/drawing/2014/main" id="{54D94CAA-F040-1144-A147-C0FA0DF88992}"/>
              </a:ext>
            </a:extLst>
          </p:cNvPr>
          <p:cNvGrpSpPr/>
          <p:nvPr/>
        </p:nvGrpSpPr>
        <p:grpSpPr>
          <a:xfrm>
            <a:off x="911247" y="1239490"/>
            <a:ext cx="7361557" cy="543035"/>
            <a:chOff x="704757" y="718848"/>
            <a:chExt cx="7361557" cy="543035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9279100C-80DD-BD46-94EF-489DADB5E963}"/>
                </a:ext>
              </a:extLst>
            </p:cNvPr>
            <p:cNvSpPr txBox="1">
              <a:spLocks/>
            </p:cNvSpPr>
            <p:nvPr/>
          </p:nvSpPr>
          <p:spPr>
            <a:xfrm>
              <a:off x="1198697" y="718848"/>
              <a:ext cx="6867617" cy="543035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 dirty="0">
                  <a:solidFill>
                    <a:srgbClr val="F9971C"/>
                  </a:solidFill>
                  <a:latin typeface="Azo Sans" panose="02000000000000000000" pitchFamily="2" charset="77"/>
                </a:rPr>
                <a:t>2.5</a:t>
              </a:r>
              <a:endParaRPr lang="en-GB" sz="3200" dirty="0">
                <a:latin typeface="Azo Sans" panose="02000000000000000000" pitchFamily="2" charset="77"/>
              </a:endParaRPr>
            </a:p>
            <a:p>
              <a:endParaRPr lang="en-GB" sz="3200" baseline="-25000" dirty="0">
                <a:latin typeface="Azo Sans Lt" panose="02000000000000000000" pitchFamily="2" charset="77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BFB9F83B-F483-AB41-ABB7-7430EF5872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04757" y="718848"/>
              <a:ext cx="360000" cy="360000"/>
            </a:xfrm>
            <a:prstGeom prst="ellipse">
              <a:avLst/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FCFC252-69E1-044E-9E71-BC67B2466B4B}"/>
              </a:ext>
            </a:extLst>
          </p:cNvPr>
          <p:cNvGrpSpPr/>
          <p:nvPr/>
        </p:nvGrpSpPr>
        <p:grpSpPr>
          <a:xfrm>
            <a:off x="306306" y="1934942"/>
            <a:ext cx="6865275" cy="1440000"/>
            <a:chOff x="284824" y="3163988"/>
            <a:chExt cx="6865275" cy="1440000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0053C34D-592A-DB40-9B5B-716DC8D6F1A8}"/>
                </a:ext>
              </a:extLst>
            </p:cNvPr>
            <p:cNvSpPr txBox="1">
              <a:spLocks/>
            </p:cNvSpPr>
            <p:nvPr/>
          </p:nvSpPr>
          <p:spPr>
            <a:xfrm>
              <a:off x="1802282" y="3694400"/>
              <a:ext cx="5347817" cy="909588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 dirty="0">
                  <a:solidFill>
                    <a:srgbClr val="F9971C"/>
                  </a:solidFill>
                  <a:latin typeface="Azo Sans" panose="02000000000000000000" pitchFamily="2" charset="77"/>
                </a:rPr>
                <a:t>10</a:t>
              </a:r>
              <a:endParaRPr lang="en-GB" sz="3200" baseline="-25000" dirty="0">
                <a:latin typeface="Azo Sans" panose="02000000000000000000" pitchFamily="2" charset="77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74D7F98-B782-2E42-BD6F-9BD2F962EA2C}"/>
                </a:ext>
              </a:extLst>
            </p:cNvPr>
            <p:cNvGrpSpPr/>
            <p:nvPr/>
          </p:nvGrpSpPr>
          <p:grpSpPr>
            <a:xfrm>
              <a:off x="284824" y="3163988"/>
              <a:ext cx="1440000" cy="1440000"/>
              <a:chOff x="1224643" y="1427377"/>
              <a:chExt cx="1440000" cy="1440000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F64CF60B-7F43-174B-8EC3-1F0373AF43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AE70FE39-B8FA-3C42-A091-35E16326CC4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10" name="Oval 9">
                  <a:extLst>
                    <a:ext uri="{FF2B5EF4-FFF2-40B4-BE49-F238E27FC236}">
                      <a16:creationId xmlns:a16="http://schemas.microsoft.com/office/drawing/2014/main" id="{C3B8BB5C-E6E3-9A41-B82E-B208F7D6980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28CC8956-FC4C-5249-912F-A6D221A57CF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2" name="Oval 11">
                  <a:extLst>
                    <a:ext uri="{FF2B5EF4-FFF2-40B4-BE49-F238E27FC236}">
                      <a16:creationId xmlns:a16="http://schemas.microsoft.com/office/drawing/2014/main" id="{9596468E-8136-6348-81DF-ED25550D5E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" name="Oval 12">
                  <a:extLst>
                    <a:ext uri="{FF2B5EF4-FFF2-40B4-BE49-F238E27FC236}">
                      <a16:creationId xmlns:a16="http://schemas.microsoft.com/office/drawing/2014/main" id="{8CA2ED52-1882-5043-8A30-618D4A8A3D2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C081FDD0-4C65-B54E-A884-DC775D0D3D70}"/>
              </a:ext>
            </a:extLst>
          </p:cNvPr>
          <p:cNvSpPr txBox="1">
            <a:spLocks/>
          </p:cNvSpPr>
          <p:nvPr/>
        </p:nvSpPr>
        <p:spPr>
          <a:xfrm>
            <a:off x="9232099" y="254162"/>
            <a:ext cx="2759295" cy="909588"/>
          </a:xfrm>
          <a:prstGeom prst="rect">
            <a:avLst/>
          </a:prstGeom>
          <a:noFill/>
        </p:spPr>
        <p:txBody>
          <a:bodyPr vert="horz" lIns="132080" tIns="66040" rIns="132080" bIns="66040" rtlCol="0" anchor="t" anchorCtr="0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Human hair </a:t>
            </a:r>
            <a:endParaRPr lang="en-GB" sz="3200" b="1" dirty="0">
              <a:solidFill>
                <a:srgbClr val="F9971C"/>
              </a:solidFill>
              <a:latin typeface="Azo Sans Lt" panose="02000000000000000000" pitchFamily="2" charset="77"/>
            </a:endParaRPr>
          </a:p>
          <a:p>
            <a:r>
              <a:rPr lang="en-GB" sz="3200" dirty="0">
                <a:latin typeface="Azo Sans Lt" panose="02000000000000000000" pitchFamily="2" charset="77"/>
              </a:rPr>
              <a:t>70 microns</a:t>
            </a:r>
            <a:endParaRPr lang="en-GB" sz="1800" baseline="-25000" dirty="0">
              <a:latin typeface="Azo Sans Lt" panose="02000000000000000000" pitchFamily="2" charset="77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32709928-711E-AC46-818B-747C8C72F09C}"/>
              </a:ext>
            </a:extLst>
          </p:cNvPr>
          <p:cNvGrpSpPr/>
          <p:nvPr/>
        </p:nvGrpSpPr>
        <p:grpSpPr>
          <a:xfrm>
            <a:off x="1023077" y="372523"/>
            <a:ext cx="7069137" cy="543035"/>
            <a:chOff x="980190" y="1501683"/>
            <a:chExt cx="7069137" cy="543035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CDAD3EB-7AF0-844E-B379-B8C725486EF5}"/>
                </a:ext>
              </a:extLst>
            </p:cNvPr>
            <p:cNvSpPr>
              <a:spLocks/>
            </p:cNvSpPr>
            <p:nvPr/>
          </p:nvSpPr>
          <p:spPr>
            <a:xfrm>
              <a:off x="980190" y="1671901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56F9A742-CAC7-D742-BC93-5872CD70917F}"/>
                </a:ext>
              </a:extLst>
            </p:cNvPr>
            <p:cNvSpPr txBox="1">
              <a:spLocks/>
            </p:cNvSpPr>
            <p:nvPr/>
          </p:nvSpPr>
          <p:spPr>
            <a:xfrm>
              <a:off x="1341390" y="1501683"/>
              <a:ext cx="6707937" cy="543035"/>
            </a:xfrm>
            <a:prstGeom prst="rect">
              <a:avLst/>
            </a:prstGeom>
            <a:noFill/>
          </p:spPr>
          <p:txBody>
            <a:bodyPr vert="horz" lIns="132080" tIns="66040" rIns="132080" bIns="66040" rtlCol="0" anchor="t" anchorCtr="0">
              <a:noAutofit/>
            </a:bodyPr>
            <a:lstStyle>
              <a:lvl1pPr algn="l" defTabSz="91438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PM</a:t>
              </a:r>
              <a:r>
                <a:rPr lang="en-GB" sz="3200" b="1" baseline="-25000" dirty="0">
                  <a:solidFill>
                    <a:srgbClr val="F9971C"/>
                  </a:solidFill>
                  <a:latin typeface="Azo Sans" panose="02000000000000000000" pitchFamily="2" charset="77"/>
                </a:rPr>
                <a:t>1</a:t>
              </a:r>
              <a:endParaRPr lang="en-GB" sz="1800" dirty="0">
                <a:latin typeface="Azo Sans" panose="02000000000000000000" pitchFamily="2" charset="77"/>
              </a:endParaRPr>
            </a:p>
            <a:p>
              <a:endParaRPr lang="en-GB" sz="3200" baseline="-25000" dirty="0">
                <a:latin typeface="Azo Sans Lt" panose="02000000000000000000" pitchFamily="2" charset="77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85ED464-3EA6-E544-8A2B-18B87DAE97B2}"/>
              </a:ext>
            </a:extLst>
          </p:cNvPr>
          <p:cNvGrpSpPr/>
          <p:nvPr/>
        </p:nvGrpSpPr>
        <p:grpSpPr>
          <a:xfrm>
            <a:off x="2119412" y="915558"/>
            <a:ext cx="10080000" cy="10080000"/>
            <a:chOff x="2119412" y="915558"/>
            <a:chExt cx="10080000" cy="1008000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3E6BAF9B-5218-4943-BEEF-5DB7B587ACF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19412" y="915558"/>
              <a:ext cx="10080000" cy="1008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790465B-545E-8941-9B76-03881939912C}"/>
                </a:ext>
              </a:extLst>
            </p:cNvPr>
            <p:cNvGrpSpPr/>
            <p:nvPr/>
          </p:nvGrpSpPr>
          <p:grpSpPr>
            <a:xfrm>
              <a:off x="5005497" y="5249044"/>
              <a:ext cx="1440000" cy="1440000"/>
              <a:chOff x="1224643" y="1427377"/>
              <a:chExt cx="1440000" cy="1440000"/>
            </a:xfrm>
          </p:grpSpPr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7ED274CA-788D-F14B-A860-259A58B72F2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F39743D5-5813-984F-BF52-18B10206FC7C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18" name="Oval 17">
                  <a:extLst>
                    <a:ext uri="{FF2B5EF4-FFF2-40B4-BE49-F238E27FC236}">
                      <a16:creationId xmlns:a16="http://schemas.microsoft.com/office/drawing/2014/main" id="{F4DF50CD-996C-B345-BD5E-A91762C9071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4B605811-873D-F247-8F52-25BC94DC29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A873C847-9816-7047-AB6C-B895C19A07C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76242974-8F26-8643-ACDF-CC204E580C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AD03E32-5B97-1F4B-8A29-EBBC84BF87DC}"/>
                </a:ext>
              </a:extLst>
            </p:cNvPr>
            <p:cNvGrpSpPr/>
            <p:nvPr/>
          </p:nvGrpSpPr>
          <p:grpSpPr>
            <a:xfrm>
              <a:off x="6445497" y="5249044"/>
              <a:ext cx="1440000" cy="1440000"/>
              <a:chOff x="1224643" y="1427377"/>
              <a:chExt cx="1440000" cy="1440000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3DA0CC5A-6CF2-0547-A8AD-7893A0E3D8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FE8C52D5-26D7-CB41-99BB-DF310A7D7BDC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25" name="Oval 24">
                  <a:extLst>
                    <a:ext uri="{FF2B5EF4-FFF2-40B4-BE49-F238E27FC236}">
                      <a16:creationId xmlns:a16="http://schemas.microsoft.com/office/drawing/2014/main" id="{326689CA-0B73-7C4D-9083-ACA4B2B978E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8BB7BBA7-46B5-FA42-8DE9-DC24E67DC2E3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98576646-CE65-8C48-B24A-5F6AAC72CFC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28" name="Oval 27">
                  <a:extLst>
                    <a:ext uri="{FF2B5EF4-FFF2-40B4-BE49-F238E27FC236}">
                      <a16:creationId xmlns:a16="http://schemas.microsoft.com/office/drawing/2014/main" id="{361EBA54-8AB4-2D4F-86F3-D6D83B49B88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1EF97C4A-0245-5249-98C4-AE86B293FE39}"/>
                </a:ext>
              </a:extLst>
            </p:cNvPr>
            <p:cNvGrpSpPr/>
            <p:nvPr/>
          </p:nvGrpSpPr>
          <p:grpSpPr>
            <a:xfrm>
              <a:off x="7903750" y="5249044"/>
              <a:ext cx="1440000" cy="1440000"/>
              <a:chOff x="1224643" y="1427377"/>
              <a:chExt cx="1440000" cy="1440000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50C5AFD-D057-A043-A8B1-0A6043304C9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85E7F77A-8B98-A54F-A7E5-536F9487C901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32" name="Oval 31">
                  <a:extLst>
                    <a:ext uri="{FF2B5EF4-FFF2-40B4-BE49-F238E27FC236}">
                      <a16:creationId xmlns:a16="http://schemas.microsoft.com/office/drawing/2014/main" id="{2E95BBD8-D134-9F42-A065-815F27BC9B7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55CF1B23-C0DD-5E42-AA4E-2EA5D87F86A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" name="Oval 33">
                  <a:extLst>
                    <a:ext uri="{FF2B5EF4-FFF2-40B4-BE49-F238E27FC236}">
                      <a16:creationId xmlns:a16="http://schemas.microsoft.com/office/drawing/2014/main" id="{314E32E9-0DC8-2B4A-95B5-8D4C4E959BF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F18F2A9C-0E22-3548-B129-FBB6820FC7D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E0CE64FE-1FB0-1541-80E1-6E159B28779F}"/>
                </a:ext>
              </a:extLst>
            </p:cNvPr>
            <p:cNvGrpSpPr/>
            <p:nvPr/>
          </p:nvGrpSpPr>
          <p:grpSpPr>
            <a:xfrm>
              <a:off x="9350037" y="5249044"/>
              <a:ext cx="1440000" cy="1440000"/>
              <a:chOff x="1224643" y="1427377"/>
              <a:chExt cx="1440000" cy="14400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DAE24937-80A6-A248-B7D9-A7E9869A4A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E42DD264-3190-3241-937B-9608B6526495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977F52AD-E395-7B4E-BCD3-63E647A2D94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13996451-36C6-A14D-9238-026CBCC1BD9C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4A2A702F-F862-4344-B7CC-6223572BDD8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2" name="Oval 41">
                  <a:extLst>
                    <a:ext uri="{FF2B5EF4-FFF2-40B4-BE49-F238E27FC236}">
                      <a16:creationId xmlns:a16="http://schemas.microsoft.com/office/drawing/2014/main" id="{53F73B5B-0BD1-D54F-B5B7-0451CB8961F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46F3A4B8-70DE-554F-9E08-7C5669A5DF6C}"/>
                </a:ext>
              </a:extLst>
            </p:cNvPr>
            <p:cNvGrpSpPr/>
            <p:nvPr/>
          </p:nvGrpSpPr>
          <p:grpSpPr>
            <a:xfrm>
              <a:off x="10736027" y="5249044"/>
              <a:ext cx="1440000" cy="1440000"/>
              <a:chOff x="1224643" y="1427377"/>
              <a:chExt cx="1440000" cy="1440000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1D9043B5-88B4-4744-AFFF-4A7967C2D5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55F15D36-E3D7-DC4E-A658-C575F3B9F700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46" name="Oval 45">
                  <a:extLst>
                    <a:ext uri="{FF2B5EF4-FFF2-40B4-BE49-F238E27FC236}">
                      <a16:creationId xmlns:a16="http://schemas.microsoft.com/office/drawing/2014/main" id="{553421BC-0966-804D-A613-00F365B12F7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7" name="Oval 46">
                  <a:extLst>
                    <a:ext uri="{FF2B5EF4-FFF2-40B4-BE49-F238E27FC236}">
                      <a16:creationId xmlns:a16="http://schemas.microsoft.com/office/drawing/2014/main" id="{377FE55C-AC51-A649-8CA3-1ACF20FF6A1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" name="Oval 47">
                  <a:extLst>
                    <a:ext uri="{FF2B5EF4-FFF2-40B4-BE49-F238E27FC236}">
                      <a16:creationId xmlns:a16="http://schemas.microsoft.com/office/drawing/2014/main" id="{211930FD-D31F-5B4E-A9EE-A224C12A129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9" name="Oval 48">
                  <a:extLst>
                    <a:ext uri="{FF2B5EF4-FFF2-40B4-BE49-F238E27FC236}">
                      <a16:creationId xmlns:a16="http://schemas.microsoft.com/office/drawing/2014/main" id="{DB2C3084-1EAE-FD44-AC3F-811A6540FA8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B5E5FAD0-F9A4-6C46-824F-60A91B03D73B}"/>
                </a:ext>
              </a:extLst>
            </p:cNvPr>
            <p:cNvGrpSpPr/>
            <p:nvPr/>
          </p:nvGrpSpPr>
          <p:grpSpPr>
            <a:xfrm>
              <a:off x="3570467" y="5249044"/>
              <a:ext cx="1440000" cy="1440000"/>
              <a:chOff x="1224643" y="1427377"/>
              <a:chExt cx="1440000" cy="1440000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AD43FE61-DBEF-C941-900F-32C8E4C67D7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496F197E-CB62-A443-90F2-44EF6063A56A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DB1BFFA6-0D76-C346-8DD8-5AB4FEFDAAD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3" name="Oval 62">
                  <a:extLst>
                    <a:ext uri="{FF2B5EF4-FFF2-40B4-BE49-F238E27FC236}">
                      <a16:creationId xmlns:a16="http://schemas.microsoft.com/office/drawing/2014/main" id="{14D76576-309B-6442-B565-690A4B8E1E1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7BD2DF7E-3D4D-0E49-B6AD-B65D3B2F9A8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6" name="Oval 65">
                  <a:extLst>
                    <a:ext uri="{FF2B5EF4-FFF2-40B4-BE49-F238E27FC236}">
                      <a16:creationId xmlns:a16="http://schemas.microsoft.com/office/drawing/2014/main" id="{AB6308D2-663A-0441-9F3D-4F8DBA6C4CE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B41073E6-1CAE-E74C-A2FD-95A9E0709076}"/>
                </a:ext>
              </a:extLst>
            </p:cNvPr>
            <p:cNvGrpSpPr/>
            <p:nvPr/>
          </p:nvGrpSpPr>
          <p:grpSpPr>
            <a:xfrm>
              <a:off x="2144180" y="5249044"/>
              <a:ext cx="1440000" cy="1440000"/>
              <a:chOff x="1224643" y="1427377"/>
              <a:chExt cx="1440000" cy="1440000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C1BE36FE-0664-EA4F-9BFE-105D4300D3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24643" y="1427377"/>
                <a:ext cx="1440000" cy="144000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97DAAF4C-0115-9649-82DF-6F095ABF0822}"/>
                  </a:ext>
                </a:extLst>
              </p:cNvPr>
              <p:cNvGrpSpPr/>
              <p:nvPr/>
            </p:nvGrpSpPr>
            <p:grpSpPr>
              <a:xfrm>
                <a:off x="1242896" y="1967377"/>
                <a:ext cx="1403494" cy="360000"/>
                <a:chOff x="5038437" y="709064"/>
                <a:chExt cx="1403494" cy="360000"/>
              </a:xfrm>
            </p:grpSpPr>
            <p:sp>
              <p:nvSpPr>
                <p:cNvPr id="73" name="Oval 72">
                  <a:extLst>
                    <a:ext uri="{FF2B5EF4-FFF2-40B4-BE49-F238E27FC236}">
                      <a16:creationId xmlns:a16="http://schemas.microsoft.com/office/drawing/2014/main" id="{C06A60AE-DE79-C14A-B9F0-30441DBB973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038437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4" name="Oval 73">
                  <a:extLst>
                    <a:ext uri="{FF2B5EF4-FFF2-40B4-BE49-F238E27FC236}">
                      <a16:creationId xmlns:a16="http://schemas.microsoft.com/office/drawing/2014/main" id="{41EEC0B7-467B-004D-9A4E-69E5D072AD0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386268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5A5C5B5D-DD83-2C4D-A885-6142A953FFF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734099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76" name="Oval 75">
                  <a:extLst>
                    <a:ext uri="{FF2B5EF4-FFF2-40B4-BE49-F238E27FC236}">
                      <a16:creationId xmlns:a16="http://schemas.microsoft.com/office/drawing/2014/main" id="{E6BEBF80-2602-AA4A-8A54-A3BC999DDAC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081931" y="709064"/>
                  <a:ext cx="360000" cy="360000"/>
                </a:xfrm>
                <a:prstGeom prst="ellipse">
                  <a:avLst/>
                </a:pr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1464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36F58-A408-7E47-9BBF-40EA337544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8"/>
          <a:stretch/>
        </p:blipFill>
        <p:spPr>
          <a:xfrm>
            <a:off x="5951804" y="0"/>
            <a:ext cx="6240195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4EE0037-1984-3946-8963-F38382557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38553" y="-163740"/>
            <a:ext cx="1485315" cy="703499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EDE5852-3879-C440-9E7E-EFE2AEDFAD0F}"/>
              </a:ext>
            </a:extLst>
          </p:cNvPr>
          <p:cNvSpPr txBox="1"/>
          <p:nvPr/>
        </p:nvSpPr>
        <p:spPr>
          <a:xfrm>
            <a:off x="508287" y="2395387"/>
            <a:ext cx="502350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Azo Sans" panose="02000000000000000000" pitchFamily="2" charset="77"/>
              </a:rPr>
              <a:t>Elizabeth investigates air pollution sources. She communicates her findings to authorities, helping them to create strategies to improve air quality.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B04068-BAF0-C040-9A6D-8653AEAAB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98" y="539718"/>
            <a:ext cx="5766486" cy="111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355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 dirty="0"/>
              <a:t>Activity</a:t>
            </a:r>
            <a:br>
              <a:rPr lang="en-GB" b="1" dirty="0">
                <a:solidFill>
                  <a:srgbClr val="F9971C"/>
                </a:solidFill>
              </a:rPr>
            </a:br>
            <a:r>
              <a:rPr lang="en-GB" b="1" dirty="0">
                <a:solidFill>
                  <a:srgbClr val="F9971C"/>
                </a:solidFill>
              </a:rPr>
              <a:t>Monitoring PM</a:t>
            </a:r>
            <a:r>
              <a:rPr lang="en-GB" b="1" baseline="-25000" dirty="0">
                <a:solidFill>
                  <a:srgbClr val="F9971C"/>
                </a:solidFill>
              </a:rPr>
              <a:t>10</a:t>
            </a:r>
            <a:r>
              <a:rPr lang="en-GB" b="1" dirty="0">
                <a:solidFill>
                  <a:srgbClr val="F9971C"/>
                </a:solidFill>
              </a:rPr>
              <a:t> levels in CDMX</a:t>
            </a:r>
            <a:endParaRPr lang="en-GB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98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A4DC0A0-B0AA-0C4E-BB7C-3C87DBBA59F7}"/>
              </a:ext>
            </a:extLst>
          </p:cNvPr>
          <p:cNvGrpSpPr/>
          <p:nvPr/>
        </p:nvGrpSpPr>
        <p:grpSpPr>
          <a:xfrm>
            <a:off x="2559795" y="1156155"/>
            <a:ext cx="5046200" cy="5167308"/>
            <a:chOff x="4090286" y="1347293"/>
            <a:chExt cx="5046200" cy="516730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B94D3A1-F4C2-C74E-BBEE-064200C76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0286" y="1347293"/>
              <a:ext cx="5046200" cy="5167308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732F9B1-CC5E-204B-8D07-D1361F56D415}"/>
                </a:ext>
              </a:extLst>
            </p:cNvPr>
            <p:cNvSpPr/>
            <p:nvPr/>
          </p:nvSpPr>
          <p:spPr>
            <a:xfrm>
              <a:off x="8676051" y="1347293"/>
              <a:ext cx="460435" cy="13733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86" y="10546"/>
            <a:ext cx="10515600" cy="1325563"/>
          </a:xfrm>
        </p:spPr>
        <p:txBody>
          <a:bodyPr/>
          <a:lstStyle/>
          <a:p>
            <a:r>
              <a:rPr lang="en-GB" b="1">
                <a:solidFill>
                  <a:srgbClr val="F9971C"/>
                </a:solidFill>
                <a:latin typeface="Azo Sans" panose="02000000000000000000" pitchFamily="2" charset="77"/>
              </a:rPr>
              <a:t>Measuring 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CDMX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86664B7B-7E99-1947-BA8A-A2EBD507E960}"/>
              </a:ext>
            </a:extLst>
          </p:cNvPr>
          <p:cNvSpPr/>
          <p:nvPr/>
        </p:nvSpPr>
        <p:spPr>
          <a:xfrm>
            <a:off x="4033046" y="2663656"/>
            <a:ext cx="3112514" cy="20210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Azo Sans" panose="02000000000000000000" pitchFamily="2" charset="77"/>
              </a:rPr>
              <a:t>UNITS</a:t>
            </a:r>
            <a:endParaRPr lang="en-GB" sz="700" b="1" dirty="0">
              <a:solidFill>
                <a:schemeClr val="tx1"/>
              </a:solidFill>
              <a:latin typeface="Azo Sans" panose="02000000000000000000" pitchFamily="2" charset="77"/>
            </a:endParaRPr>
          </a:p>
          <a:p>
            <a:pPr algn="ctr"/>
            <a:r>
              <a:rPr lang="en-GB" sz="1600" b="1" dirty="0">
                <a:solidFill>
                  <a:srgbClr val="F9971C"/>
                </a:solidFill>
                <a:latin typeface="Azo Sans" panose="02000000000000000000" pitchFamily="2" charset="77"/>
              </a:rPr>
              <a:t> </a:t>
            </a:r>
          </a:p>
          <a:p>
            <a:pPr algn="ctr"/>
            <a:r>
              <a:rPr lang="en-GB" sz="2800" b="1" dirty="0">
                <a:solidFill>
                  <a:srgbClr val="F9971C"/>
                </a:solidFill>
              </a:rPr>
              <a:t>µm/m</a:t>
            </a:r>
            <a:r>
              <a:rPr lang="en-GB" sz="2800" b="1" baseline="30000" dirty="0">
                <a:solidFill>
                  <a:srgbClr val="F9971C"/>
                </a:solidFill>
              </a:rPr>
              <a:t>3</a:t>
            </a:r>
            <a:endParaRPr lang="en-GB" sz="2800" dirty="0">
              <a:latin typeface="Azo Sans Lt" panose="02000000000000000000" pitchFamily="2" charset="77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Azo Sans Lt" panose="02000000000000000000" pitchFamily="2" charset="77"/>
            </a:endParaRP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micrograms per cubic metre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215975D-244D-8344-9532-ABE16F7A92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14" y="2639752"/>
            <a:ext cx="2034114" cy="2044934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4DA5A6AA-1823-DB47-9479-9435611FFB4E}"/>
              </a:ext>
            </a:extLst>
          </p:cNvPr>
          <p:cNvSpPr/>
          <p:nvPr/>
        </p:nvSpPr>
        <p:spPr>
          <a:xfrm>
            <a:off x="8085335" y="2663656"/>
            <a:ext cx="1914674" cy="202103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GB" sz="2800" b="1" dirty="0">
                <a:solidFill>
                  <a:schemeClr val="tx1"/>
                </a:solidFill>
                <a:latin typeface="Azo Sans" panose="02000000000000000000" pitchFamily="2" charset="77"/>
              </a:rPr>
              <a:t>LIMIT</a:t>
            </a:r>
            <a:endParaRPr lang="en-GB" sz="700" b="1" dirty="0">
              <a:solidFill>
                <a:schemeClr val="tx1"/>
              </a:solidFill>
              <a:latin typeface="Azo Sans" panose="02000000000000000000" pitchFamily="2" charset="77"/>
            </a:endParaRPr>
          </a:p>
          <a:p>
            <a:pPr algn="ctr"/>
            <a:r>
              <a:rPr lang="en-GB" sz="1600" b="1" dirty="0">
                <a:solidFill>
                  <a:srgbClr val="F9971C"/>
                </a:solidFill>
                <a:latin typeface="Azo Sans" panose="02000000000000000000" pitchFamily="2" charset="77"/>
              </a:rPr>
              <a:t> </a:t>
            </a:r>
          </a:p>
          <a:p>
            <a:pPr algn="ctr"/>
            <a:r>
              <a:rPr lang="en-GB" sz="2400" b="1" dirty="0">
                <a:solidFill>
                  <a:srgbClr val="F9971C"/>
                </a:solidFill>
                <a:latin typeface="Azo Sans" panose="02000000000000000000" pitchFamily="2" charset="77"/>
              </a:rPr>
              <a:t>75 µm/m</a:t>
            </a:r>
            <a:r>
              <a:rPr lang="en-GB" sz="2400" b="1" baseline="30000" dirty="0">
                <a:solidFill>
                  <a:srgbClr val="F9971C"/>
                </a:solidFill>
                <a:latin typeface="Azo Sans" panose="02000000000000000000" pitchFamily="2" charset="77"/>
              </a:rPr>
              <a:t>3</a:t>
            </a:r>
          </a:p>
          <a:p>
            <a:pPr algn="ctr"/>
            <a:endParaRPr lang="en-GB" sz="1600" b="1" dirty="0">
              <a:solidFill>
                <a:srgbClr val="F9971C"/>
              </a:solidFill>
              <a:latin typeface="Azo Sans" panose="02000000000000000000" pitchFamily="2" charset="77"/>
            </a:endParaRPr>
          </a:p>
          <a:p>
            <a:pPr algn="ctr"/>
            <a:r>
              <a:rPr lang="en-GB" sz="1400" dirty="0">
                <a:solidFill>
                  <a:schemeClr val="tx1"/>
                </a:solidFill>
                <a:latin typeface="Azo Sans Lt" panose="02000000000000000000" pitchFamily="2" charset="77"/>
              </a:rPr>
              <a:t>24-hour mean</a:t>
            </a:r>
          </a:p>
        </p:txBody>
      </p:sp>
    </p:spTree>
    <p:extLst>
      <p:ext uri="{BB962C8B-B14F-4D97-AF65-F5344CB8AC3E}">
        <p14:creationId xmlns:p14="http://schemas.microsoft.com/office/powerpoint/2010/main" val="3956928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086" y="10546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Monitoring 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CDMX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E9AA8EF-F17A-E445-A4DF-FA0009F9DCDE}"/>
              </a:ext>
            </a:extLst>
          </p:cNvPr>
          <p:cNvGrpSpPr/>
          <p:nvPr/>
        </p:nvGrpSpPr>
        <p:grpSpPr>
          <a:xfrm>
            <a:off x="833086" y="500103"/>
            <a:ext cx="11025393" cy="5979316"/>
            <a:chOff x="833086" y="500103"/>
            <a:chExt cx="11025393" cy="5979316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A4DC0A0-B0AA-0C4E-BB7C-3C87DBBA59F7}"/>
                </a:ext>
              </a:extLst>
            </p:cNvPr>
            <p:cNvGrpSpPr/>
            <p:nvPr/>
          </p:nvGrpSpPr>
          <p:grpSpPr>
            <a:xfrm>
              <a:off x="2559795" y="1156155"/>
              <a:ext cx="5046200" cy="5167308"/>
              <a:chOff x="4090286" y="1347293"/>
              <a:chExt cx="5046200" cy="5167308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9B94D3A1-F4C2-C74E-BBEE-064200C76F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90286" y="1347293"/>
                <a:ext cx="5046200" cy="5167308"/>
              </a:xfrm>
              <a:prstGeom prst="rect">
                <a:avLst/>
              </a:prstGeom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C732F9B1-CC5E-204B-8D07-D1361F56D415}"/>
                  </a:ext>
                </a:extLst>
              </p:cNvPr>
              <p:cNvSpPr/>
              <p:nvPr/>
            </p:nvSpPr>
            <p:spPr>
              <a:xfrm>
                <a:off x="8676051" y="1347293"/>
                <a:ext cx="460435" cy="1373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2FD3058-0360-5C43-994F-717EE4A16680}"/>
                </a:ext>
              </a:extLst>
            </p:cNvPr>
            <p:cNvGrpSpPr/>
            <p:nvPr/>
          </p:nvGrpSpPr>
          <p:grpSpPr>
            <a:xfrm>
              <a:off x="6725560" y="999503"/>
              <a:ext cx="2607144" cy="2908289"/>
              <a:chOff x="9376077" y="970692"/>
              <a:chExt cx="2607144" cy="2908289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FC09676-16F4-0541-84F9-EA31B442D0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76077" y="970692"/>
                <a:ext cx="1366154" cy="1440000"/>
              </a:xfrm>
              <a:prstGeom prst="rect">
                <a:avLst/>
              </a:prstGeom>
            </p:spPr>
          </p:pic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CBED83FF-79A9-474E-8DC2-E9B8A684DBC0}"/>
                  </a:ext>
                </a:extLst>
              </p:cNvPr>
              <p:cNvSpPr/>
              <p:nvPr/>
            </p:nvSpPr>
            <p:spPr>
              <a:xfrm>
                <a:off x="9501241" y="2543959"/>
                <a:ext cx="2481980" cy="1335022"/>
              </a:xfrm>
              <a:prstGeom prst="roundRect">
                <a:avLst/>
              </a:prstGeom>
              <a:solidFill>
                <a:srgbClr val="00B050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GB" sz="3200" baseline="-25000" dirty="0">
                    <a:solidFill>
                      <a:schemeClr val="tx1"/>
                    </a:solidFill>
                    <a:latin typeface="Azo Sans Lt" panose="02000000000000000000" pitchFamily="2" charset="77"/>
                  </a:rPr>
                  <a:t>Commercial and residential area in the city centre</a:t>
                </a: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3EA2EEFE-7329-3649-9601-9D426EBFA0E2}"/>
                </a:ext>
              </a:extLst>
            </p:cNvPr>
            <p:cNvGrpSpPr/>
            <p:nvPr/>
          </p:nvGrpSpPr>
          <p:grpSpPr>
            <a:xfrm>
              <a:off x="833086" y="3496938"/>
              <a:ext cx="2415940" cy="2982481"/>
              <a:chOff x="3155910" y="934297"/>
              <a:chExt cx="2415940" cy="2982481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6C479662-7C23-1145-BFCB-C473457F01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3388" y="934297"/>
                <a:ext cx="1378462" cy="1440000"/>
              </a:xfrm>
              <a:prstGeom prst="rect">
                <a:avLst/>
              </a:prstGeom>
            </p:spPr>
          </p:pic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E0910F59-A4B8-D14E-BEDA-AF4F7627D27A}"/>
                  </a:ext>
                </a:extLst>
              </p:cNvPr>
              <p:cNvSpPr/>
              <p:nvPr/>
            </p:nvSpPr>
            <p:spPr>
              <a:xfrm>
                <a:off x="3155910" y="2530253"/>
                <a:ext cx="2263670" cy="1386525"/>
              </a:xfrm>
              <a:prstGeom prst="roundRect">
                <a:avLst/>
              </a:prstGeom>
              <a:solidFill>
                <a:srgbClr val="FF0000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GB" sz="3200" baseline="-25000" dirty="0">
                    <a:solidFill>
                      <a:schemeClr val="tx1"/>
                    </a:solidFill>
                    <a:latin typeface="Azo Sans Lt" panose="02000000000000000000" pitchFamily="2" charset="77"/>
                  </a:rPr>
                  <a:t>Residential area south of the city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2D7DBF53-1FFA-BA4B-959F-FF9449E2E949}"/>
                </a:ext>
              </a:extLst>
            </p:cNvPr>
            <p:cNvGrpSpPr/>
            <p:nvPr/>
          </p:nvGrpSpPr>
          <p:grpSpPr>
            <a:xfrm>
              <a:off x="886064" y="1294684"/>
              <a:ext cx="3141116" cy="1520838"/>
              <a:chOff x="4073672" y="5162010"/>
              <a:chExt cx="3141116" cy="1520838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E496F6D9-0B2F-844D-ADA2-5254ABDAE2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1895" y="5162010"/>
                <a:ext cx="1332893" cy="1440000"/>
              </a:xfrm>
              <a:prstGeom prst="rect">
                <a:avLst/>
              </a:prstGeom>
            </p:spPr>
          </p:pic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1E6AF270-6BA0-B749-A049-31D682105E1B}"/>
                  </a:ext>
                </a:extLst>
              </p:cNvPr>
              <p:cNvSpPr/>
              <p:nvPr/>
            </p:nvSpPr>
            <p:spPr>
              <a:xfrm>
                <a:off x="4073672" y="5295360"/>
                <a:ext cx="1872360" cy="1387488"/>
              </a:xfrm>
              <a:prstGeom prst="roundRect">
                <a:avLst/>
              </a:prstGeom>
              <a:solidFill>
                <a:srgbClr val="00B0F0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r>
                  <a:rPr lang="en-GB" sz="3200" baseline="-25000" dirty="0">
                    <a:solidFill>
                      <a:schemeClr val="tx1"/>
                    </a:solidFill>
                    <a:latin typeface="Azo Sans Lt" panose="02000000000000000000" pitchFamily="2" charset="77"/>
                  </a:rPr>
                  <a:t>Industrial area north of the city</a:t>
                </a:r>
              </a:p>
            </p:txBody>
          </p:sp>
        </p:grp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C93DB3C0-AC12-C649-B04B-47EBFEAB8618}"/>
                </a:ext>
              </a:extLst>
            </p:cNvPr>
            <p:cNvSpPr/>
            <p:nvPr/>
          </p:nvSpPr>
          <p:spPr>
            <a:xfrm>
              <a:off x="10429332" y="2019298"/>
              <a:ext cx="1174309" cy="612000"/>
            </a:xfrm>
            <a:prstGeom prst="roundRect">
              <a:avLst/>
            </a:prstGeom>
            <a:solidFill>
              <a:srgbClr val="00B05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4000" baseline="-25000" dirty="0">
                  <a:solidFill>
                    <a:schemeClr val="tx1"/>
                  </a:solidFill>
                  <a:latin typeface="Azo Sans Bk" panose="02000000000000000000" pitchFamily="2" charset="77"/>
                </a:rPr>
                <a:t>2000</a:t>
              </a:r>
              <a:endParaRPr lang="en-GB" sz="1050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  <a:p>
              <a:pPr algn="ctr"/>
              <a:endParaRPr lang="en-GB" sz="1050" b="1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1250E1CA-0315-1D47-A705-07C24AB1F2A9}"/>
                </a:ext>
              </a:extLst>
            </p:cNvPr>
            <p:cNvSpPr/>
            <p:nvPr/>
          </p:nvSpPr>
          <p:spPr>
            <a:xfrm>
              <a:off x="10429333" y="2943867"/>
              <a:ext cx="1174309" cy="612000"/>
            </a:xfrm>
            <a:prstGeom prst="roundRect">
              <a:avLst/>
            </a:prstGeom>
            <a:solidFill>
              <a:srgbClr val="FF26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4000" baseline="-25000" dirty="0">
                  <a:solidFill>
                    <a:schemeClr val="tx1"/>
                  </a:solidFill>
                  <a:latin typeface="Azo Sans Bk" panose="02000000000000000000" pitchFamily="2" charset="77"/>
                </a:rPr>
                <a:t>2005</a:t>
              </a:r>
              <a:endParaRPr lang="en-GB" sz="1050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  <a:p>
              <a:pPr algn="ctr"/>
              <a:endParaRPr lang="en-GB" sz="1050" b="1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BE3811C5-33F6-3143-AF82-AE450ABCE9BC}"/>
                </a:ext>
              </a:extLst>
            </p:cNvPr>
            <p:cNvSpPr/>
            <p:nvPr/>
          </p:nvSpPr>
          <p:spPr>
            <a:xfrm>
              <a:off x="10429334" y="3868226"/>
              <a:ext cx="1174309" cy="612000"/>
            </a:xfrm>
            <a:prstGeom prst="roundRect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4000" baseline="-25000" dirty="0">
                  <a:solidFill>
                    <a:schemeClr val="tx1"/>
                  </a:solidFill>
                  <a:latin typeface="Azo Sans Bk" panose="02000000000000000000" pitchFamily="2" charset="77"/>
                </a:rPr>
                <a:t>2010</a:t>
              </a:r>
              <a:endParaRPr lang="en-GB" sz="1050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  <a:p>
              <a:pPr algn="ctr"/>
              <a:endParaRPr lang="en-GB" sz="1050" b="1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</p:txBody>
        </p:sp>
        <p:sp>
          <p:nvSpPr>
            <p:cNvPr id="24" name="Rounded Rectangle 23">
              <a:extLst>
                <a:ext uri="{FF2B5EF4-FFF2-40B4-BE49-F238E27FC236}">
                  <a16:creationId xmlns:a16="http://schemas.microsoft.com/office/drawing/2014/main" id="{E947ECB3-7B81-D14E-98FE-561AA2258825}"/>
                </a:ext>
              </a:extLst>
            </p:cNvPr>
            <p:cNvSpPr/>
            <p:nvPr/>
          </p:nvSpPr>
          <p:spPr>
            <a:xfrm>
              <a:off x="10429334" y="4786894"/>
              <a:ext cx="1174309" cy="612000"/>
            </a:xfrm>
            <a:prstGeom prst="roundRect">
              <a:avLst/>
            </a:prstGeom>
            <a:solidFill>
              <a:srgbClr val="FFFF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4000" baseline="-25000" dirty="0">
                  <a:solidFill>
                    <a:schemeClr val="tx1"/>
                  </a:solidFill>
                  <a:latin typeface="Azo Sans Bk" panose="02000000000000000000" pitchFamily="2" charset="77"/>
                </a:rPr>
                <a:t>2015</a:t>
              </a:r>
              <a:endParaRPr lang="en-GB" sz="1050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  <a:p>
              <a:pPr algn="ctr"/>
              <a:endParaRPr lang="en-GB" sz="1050" b="1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</p:txBody>
        </p:sp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BEFBDC1D-01E2-9B46-942A-F1C023DA78E7}"/>
                </a:ext>
              </a:extLst>
            </p:cNvPr>
            <p:cNvSpPr/>
            <p:nvPr/>
          </p:nvSpPr>
          <p:spPr>
            <a:xfrm>
              <a:off x="10429334" y="5711463"/>
              <a:ext cx="1174309" cy="612000"/>
            </a:xfrm>
            <a:prstGeom prst="roundRect">
              <a:avLst/>
            </a:prstGeom>
            <a:solidFill>
              <a:srgbClr val="FF8AD8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4000" baseline="-25000" dirty="0">
                  <a:solidFill>
                    <a:schemeClr val="tx1"/>
                  </a:solidFill>
                  <a:latin typeface="Azo Sans Bk" panose="02000000000000000000" pitchFamily="2" charset="77"/>
                </a:rPr>
                <a:t>2020</a:t>
              </a:r>
              <a:endParaRPr lang="en-GB" sz="1050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  <a:p>
              <a:pPr algn="ctr"/>
              <a:endParaRPr lang="en-GB" sz="1050" b="1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D7DC91FB-D1AC-0F4E-9677-88DDFD562EB8}"/>
                </a:ext>
              </a:extLst>
            </p:cNvPr>
            <p:cNvCxnSpPr/>
            <p:nvPr/>
          </p:nvCxnSpPr>
          <p:spPr>
            <a:xfrm>
              <a:off x="3919977" y="2192196"/>
              <a:ext cx="1039528" cy="512698"/>
            </a:xfrm>
            <a:prstGeom prst="straightConnector1">
              <a:avLst/>
            </a:prstGeom>
            <a:ln w="63500">
              <a:solidFill>
                <a:srgbClr val="34B0F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CBDBA4DE-767E-224C-87D4-25D8818D53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44480" y="2014684"/>
              <a:ext cx="1906244" cy="1936398"/>
            </a:xfrm>
            <a:prstGeom prst="straightConnector1">
              <a:avLst/>
            </a:prstGeom>
            <a:ln w="6350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170F36A7-D7AE-2343-B9D3-F6D1D23D59A9}"/>
                </a:ext>
              </a:extLst>
            </p:cNvPr>
            <p:cNvCxnSpPr>
              <a:cxnSpLocks/>
            </p:cNvCxnSpPr>
            <p:nvPr/>
          </p:nvCxnSpPr>
          <p:spPr>
            <a:xfrm>
              <a:off x="3249026" y="4404971"/>
              <a:ext cx="1059522" cy="115456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ounded Rectangle 31">
              <a:extLst>
                <a:ext uri="{FF2B5EF4-FFF2-40B4-BE49-F238E27FC236}">
                  <a16:creationId xmlns:a16="http://schemas.microsoft.com/office/drawing/2014/main" id="{112C1541-D0F3-C841-8B2A-77142CB81788}"/>
                </a:ext>
              </a:extLst>
            </p:cNvPr>
            <p:cNvSpPr/>
            <p:nvPr/>
          </p:nvSpPr>
          <p:spPr>
            <a:xfrm>
              <a:off x="10174493" y="500103"/>
              <a:ext cx="1683986" cy="1216867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2400">
                  <a:solidFill>
                    <a:schemeClr val="tx1"/>
                  </a:solidFill>
                  <a:latin typeface="Azo Sans Bk" panose="02000000000000000000" pitchFamily="2" charset="77"/>
                </a:rPr>
                <a:t>01 - 07 APRIL</a:t>
              </a:r>
              <a:endParaRPr lang="en-GB" sz="24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  <a:p>
              <a:pPr algn="ctr"/>
              <a:endParaRPr lang="en-GB" sz="1050" b="1" baseline="-25000" dirty="0">
                <a:solidFill>
                  <a:schemeClr val="tx1"/>
                </a:solidFill>
                <a:latin typeface="Azo Sans Bk" panose="02000000000000000000" pitchFamily="2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1567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098879F-393B-A44D-941D-7167CE2A13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2" y="0"/>
            <a:ext cx="12193192" cy="8128794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5658" y="0"/>
            <a:ext cx="1456342" cy="68937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D59165-EF8E-3F44-AC01-48E8DD084617}"/>
              </a:ext>
            </a:extLst>
          </p:cNvPr>
          <p:cNvSpPr txBox="1"/>
          <p:nvPr/>
        </p:nvSpPr>
        <p:spPr>
          <a:xfrm>
            <a:off x="405788" y="2831394"/>
            <a:ext cx="85584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solidFill>
                  <a:schemeClr val="bg1"/>
                </a:solidFill>
                <a:latin typeface="Azo Sans" panose="02000000000000000000" pitchFamily="2" charset="77"/>
              </a:rPr>
              <a:t>Monitoring air pollutants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34B617-3B8D-8B41-814B-90C6768135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802" y="5788768"/>
            <a:ext cx="2019105" cy="63985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BDB58D1-121E-4A43-B99B-72EA4F2311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49" y="5919647"/>
            <a:ext cx="1965652" cy="37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99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6DBBCD4-5172-7846-912A-E31A34E2B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30" y="800100"/>
            <a:ext cx="9296400" cy="6057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2000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4F11CF5-62F0-2847-83E0-62E660227F4B}"/>
              </a:ext>
            </a:extLst>
          </p:cNvPr>
          <p:cNvSpPr/>
          <p:nvPr/>
        </p:nvSpPr>
        <p:spPr>
          <a:xfrm>
            <a:off x="10213858" y="1179520"/>
            <a:ext cx="1702565" cy="1526353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MER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Commercial and residential area in the city centre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6F57BC3C-0CBE-9245-8B9C-2532AAF8358B}"/>
              </a:ext>
            </a:extLst>
          </p:cNvPr>
          <p:cNvSpPr/>
          <p:nvPr/>
        </p:nvSpPr>
        <p:spPr>
          <a:xfrm>
            <a:off x="10213858" y="2977840"/>
            <a:ext cx="1702565" cy="1526353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PED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Residential area south of the city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9E136346-167A-9842-AA47-54A1C7AFADB4}"/>
              </a:ext>
            </a:extLst>
          </p:cNvPr>
          <p:cNvSpPr/>
          <p:nvPr/>
        </p:nvSpPr>
        <p:spPr>
          <a:xfrm>
            <a:off x="10197719" y="4776160"/>
            <a:ext cx="1702565" cy="1526353"/>
          </a:xfrm>
          <a:prstGeom prst="roundRect">
            <a:avLst/>
          </a:prstGeom>
          <a:solidFill>
            <a:srgbClr val="34B0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VIF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Industrial 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area north of the city </a:t>
            </a:r>
          </a:p>
        </p:txBody>
      </p:sp>
    </p:spTree>
    <p:extLst>
      <p:ext uri="{BB962C8B-B14F-4D97-AF65-F5344CB8AC3E}">
        <p14:creationId xmlns:p14="http://schemas.microsoft.com/office/powerpoint/2010/main" val="1222708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FA545F-5CC1-1A4B-B8D4-26F2D195B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30" y="800100"/>
            <a:ext cx="9296400" cy="6057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2005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1C7E5DA-D1D0-E94D-B352-BA8A6A1EB9B8}"/>
              </a:ext>
            </a:extLst>
          </p:cNvPr>
          <p:cNvSpPr/>
          <p:nvPr/>
        </p:nvSpPr>
        <p:spPr>
          <a:xfrm>
            <a:off x="10213858" y="1179520"/>
            <a:ext cx="1702565" cy="1526353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MER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Commercial and residential area in the city centre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F3EF982-01FE-134A-8821-ED35A888CC8B}"/>
              </a:ext>
            </a:extLst>
          </p:cNvPr>
          <p:cNvSpPr/>
          <p:nvPr/>
        </p:nvSpPr>
        <p:spPr>
          <a:xfrm>
            <a:off x="10213858" y="2977840"/>
            <a:ext cx="1702565" cy="1526353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PED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Residential area south of the city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C0AB899-A5F2-9D40-BB56-C443A8160FB8}"/>
              </a:ext>
            </a:extLst>
          </p:cNvPr>
          <p:cNvSpPr/>
          <p:nvPr/>
        </p:nvSpPr>
        <p:spPr>
          <a:xfrm>
            <a:off x="10197719" y="4776160"/>
            <a:ext cx="1702565" cy="1526353"/>
          </a:xfrm>
          <a:prstGeom prst="roundRect">
            <a:avLst/>
          </a:prstGeom>
          <a:solidFill>
            <a:srgbClr val="34B0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VIF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Industrial 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area north of the city </a:t>
            </a:r>
          </a:p>
        </p:txBody>
      </p:sp>
    </p:spTree>
    <p:extLst>
      <p:ext uri="{BB962C8B-B14F-4D97-AF65-F5344CB8AC3E}">
        <p14:creationId xmlns:p14="http://schemas.microsoft.com/office/powerpoint/2010/main" val="11968373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148ED2B-C740-C747-AFD7-DE1828B69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30" y="800100"/>
            <a:ext cx="9296400" cy="6057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2010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7931260-A2A6-C146-9205-52ED3CAA0EE8}"/>
              </a:ext>
            </a:extLst>
          </p:cNvPr>
          <p:cNvSpPr/>
          <p:nvPr/>
        </p:nvSpPr>
        <p:spPr>
          <a:xfrm>
            <a:off x="10213858" y="1179520"/>
            <a:ext cx="1702565" cy="1526353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MER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Commercial and residential area in the city centre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45B7500-97E6-FF4A-966E-6FD9E0A09B0F}"/>
              </a:ext>
            </a:extLst>
          </p:cNvPr>
          <p:cNvSpPr/>
          <p:nvPr/>
        </p:nvSpPr>
        <p:spPr>
          <a:xfrm>
            <a:off x="10213858" y="2977840"/>
            <a:ext cx="1702565" cy="1526353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PED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Residential area south of the city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41BE002-8303-F149-B738-584EF29137F0}"/>
              </a:ext>
            </a:extLst>
          </p:cNvPr>
          <p:cNvSpPr/>
          <p:nvPr/>
        </p:nvSpPr>
        <p:spPr>
          <a:xfrm>
            <a:off x="10197719" y="4776160"/>
            <a:ext cx="1702565" cy="1526353"/>
          </a:xfrm>
          <a:prstGeom prst="roundRect">
            <a:avLst/>
          </a:prstGeom>
          <a:solidFill>
            <a:srgbClr val="34B0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VIF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Industrial 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area north of the city </a:t>
            </a:r>
          </a:p>
        </p:txBody>
      </p:sp>
    </p:spTree>
    <p:extLst>
      <p:ext uri="{BB962C8B-B14F-4D97-AF65-F5344CB8AC3E}">
        <p14:creationId xmlns:p14="http://schemas.microsoft.com/office/powerpoint/2010/main" val="4509063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3408E2-C2F2-7D4D-9D0C-EC42FF649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30" y="800100"/>
            <a:ext cx="9296400" cy="6057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2015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10FEAD4-F619-EB41-BA7C-A4AC31FDDD08}"/>
              </a:ext>
            </a:extLst>
          </p:cNvPr>
          <p:cNvSpPr/>
          <p:nvPr/>
        </p:nvSpPr>
        <p:spPr>
          <a:xfrm>
            <a:off x="10213858" y="1179520"/>
            <a:ext cx="1702565" cy="1526353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MER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Commercial and residential area in the city centre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196BA8-43EF-564A-A9C3-9D78D629C716}"/>
              </a:ext>
            </a:extLst>
          </p:cNvPr>
          <p:cNvSpPr/>
          <p:nvPr/>
        </p:nvSpPr>
        <p:spPr>
          <a:xfrm>
            <a:off x="10213858" y="2977840"/>
            <a:ext cx="1702565" cy="1526353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PED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Residential area south of the city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4B09C4E-76E7-D046-948B-401F120F4D31}"/>
              </a:ext>
            </a:extLst>
          </p:cNvPr>
          <p:cNvSpPr/>
          <p:nvPr/>
        </p:nvSpPr>
        <p:spPr>
          <a:xfrm>
            <a:off x="10197719" y="4776160"/>
            <a:ext cx="1702565" cy="1526353"/>
          </a:xfrm>
          <a:prstGeom prst="roundRect">
            <a:avLst/>
          </a:prstGeom>
          <a:solidFill>
            <a:srgbClr val="34B0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VIF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Industrial 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area north of the city </a:t>
            </a:r>
          </a:p>
        </p:txBody>
      </p:sp>
    </p:spTree>
    <p:extLst>
      <p:ext uri="{BB962C8B-B14F-4D97-AF65-F5344CB8AC3E}">
        <p14:creationId xmlns:p14="http://schemas.microsoft.com/office/powerpoint/2010/main" val="29860564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D013365-2B48-F248-B30B-E879BE9A5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30" y="809295"/>
            <a:ext cx="9296400" cy="6057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PM</a:t>
            </a:r>
            <a:r>
              <a:rPr lang="en-GB" b="1" baseline="-25000" dirty="0">
                <a:solidFill>
                  <a:srgbClr val="F9971C"/>
                </a:solidFill>
                <a:latin typeface="Azo Sans" panose="02000000000000000000" pitchFamily="2" charset="77"/>
              </a:rPr>
              <a:t>10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levels in 2020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28D345AD-22B6-1A4D-838B-380630C170D9}"/>
              </a:ext>
            </a:extLst>
          </p:cNvPr>
          <p:cNvSpPr/>
          <p:nvPr/>
        </p:nvSpPr>
        <p:spPr>
          <a:xfrm>
            <a:off x="10213858" y="1179520"/>
            <a:ext cx="1702565" cy="1526353"/>
          </a:xfrm>
          <a:prstGeom prst="roundRect">
            <a:avLst/>
          </a:prstGeom>
          <a:solidFill>
            <a:srgbClr val="00B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MER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Commercial and residential area in the city centre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1384DF5-EC18-9B49-9797-D69C4B09AD5B}"/>
              </a:ext>
            </a:extLst>
          </p:cNvPr>
          <p:cNvSpPr/>
          <p:nvPr/>
        </p:nvSpPr>
        <p:spPr>
          <a:xfrm>
            <a:off x="10213858" y="2977840"/>
            <a:ext cx="1702565" cy="1526353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PED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Residential area south of the city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6873D383-DCE7-FD42-B027-7A5F180DC831}"/>
              </a:ext>
            </a:extLst>
          </p:cNvPr>
          <p:cNvSpPr/>
          <p:nvPr/>
        </p:nvSpPr>
        <p:spPr>
          <a:xfrm>
            <a:off x="10197719" y="4776160"/>
            <a:ext cx="1702565" cy="1526353"/>
          </a:xfrm>
          <a:prstGeom prst="roundRect">
            <a:avLst/>
          </a:prstGeom>
          <a:solidFill>
            <a:srgbClr val="34B0F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Azo Sans" panose="02000000000000000000" pitchFamily="2" charset="77"/>
              </a:rPr>
              <a:t>VIF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Industrial </a:t>
            </a:r>
          </a:p>
          <a:p>
            <a:pPr algn="ctr"/>
            <a:r>
              <a:rPr lang="en-GB" sz="1600" dirty="0">
                <a:solidFill>
                  <a:schemeClr val="tx1"/>
                </a:solidFill>
                <a:latin typeface="Azo Sans Lt" panose="02000000000000000000" pitchFamily="2" charset="77"/>
              </a:rPr>
              <a:t>area north of the city </a:t>
            </a:r>
          </a:p>
        </p:txBody>
      </p:sp>
    </p:spTree>
    <p:extLst>
      <p:ext uri="{BB962C8B-B14F-4D97-AF65-F5344CB8AC3E}">
        <p14:creationId xmlns:p14="http://schemas.microsoft.com/office/powerpoint/2010/main" val="2124067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9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</a:rPr>
              <a:t>PM</a:t>
            </a:r>
            <a:r>
              <a:rPr lang="en-GB" b="1" baseline="-25000" dirty="0">
                <a:solidFill>
                  <a:srgbClr val="F9971C"/>
                </a:solidFill>
              </a:rPr>
              <a:t>10</a:t>
            </a:r>
            <a:r>
              <a:rPr lang="en-GB" b="1" dirty="0">
                <a:solidFill>
                  <a:srgbClr val="F9971C"/>
                </a:solidFill>
              </a:rPr>
              <a:t> levels in CDMX</a:t>
            </a:r>
            <a:endParaRPr lang="en-GB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B4A24-D8D2-744D-869F-CA34A215C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690692"/>
            <a:ext cx="4455694" cy="35069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b="1" dirty="0"/>
              <a:t>How</a:t>
            </a:r>
            <a:r>
              <a:rPr lang="en-GB" sz="3200" dirty="0">
                <a:latin typeface="Azo Sans Lt" panose="02000000000000000000" pitchFamily="2" charset="77"/>
              </a:rPr>
              <a:t> did the PM</a:t>
            </a:r>
            <a:r>
              <a:rPr lang="en-GB" sz="3200" baseline="-25000" dirty="0">
                <a:latin typeface="Azo Sans Lt" panose="02000000000000000000" pitchFamily="2" charset="77"/>
              </a:rPr>
              <a:t>10</a:t>
            </a:r>
            <a:r>
              <a:rPr lang="en-GB" sz="3200" dirty="0">
                <a:latin typeface="Azo Sans Lt" panose="02000000000000000000" pitchFamily="2" charset="77"/>
              </a:rPr>
              <a:t> levels </a:t>
            </a:r>
            <a:r>
              <a:rPr lang="en-GB" sz="3200" b="1" dirty="0"/>
              <a:t>changed</a:t>
            </a:r>
            <a:r>
              <a:rPr lang="en-GB" sz="3200" dirty="0">
                <a:latin typeface="Azo Sans Lt" panose="02000000000000000000" pitchFamily="2" charset="77"/>
              </a:rPr>
              <a:t> over 20 years?</a:t>
            </a: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  <a:p>
            <a:pPr marL="0" indent="0">
              <a:buNone/>
            </a:pPr>
            <a:r>
              <a:rPr lang="en-GB" sz="3200" b="1" dirty="0"/>
              <a:t>Why</a:t>
            </a:r>
            <a:r>
              <a:rPr lang="en-GB" sz="3200" dirty="0">
                <a:latin typeface="Azo Sans Lt" panose="02000000000000000000" pitchFamily="2" charset="77"/>
              </a:rPr>
              <a:t> did the PM</a:t>
            </a:r>
            <a:r>
              <a:rPr lang="en-GB" sz="3200" baseline="-25000" dirty="0">
                <a:latin typeface="Azo Sans Lt" panose="02000000000000000000" pitchFamily="2" charset="77"/>
              </a:rPr>
              <a:t>10</a:t>
            </a:r>
            <a:r>
              <a:rPr lang="en-GB" sz="3200" dirty="0">
                <a:latin typeface="Azo Sans Lt" panose="02000000000000000000" pitchFamily="2" charset="77"/>
              </a:rPr>
              <a:t> levels </a:t>
            </a:r>
            <a:r>
              <a:rPr lang="en-GB" sz="3200" b="1" dirty="0"/>
              <a:t>changed</a:t>
            </a:r>
            <a:r>
              <a:rPr lang="en-GB" sz="3200" dirty="0">
                <a:latin typeface="Azo Sans Lt" panose="02000000000000000000" pitchFamily="2" charset="77"/>
              </a:rPr>
              <a:t> over 20 years?</a:t>
            </a: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  <a:p>
            <a:pPr marL="0" indent="0">
              <a:buNone/>
            </a:pPr>
            <a:endParaRPr lang="en-GB" sz="3200" dirty="0">
              <a:latin typeface="Azo Sans" panose="02000000000000000000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673AC0-37A5-1940-8BE7-F77143642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458" y="1265088"/>
            <a:ext cx="6786542" cy="442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33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9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</a:rPr>
              <a:t>PM</a:t>
            </a:r>
            <a:r>
              <a:rPr lang="en-GB" b="1" baseline="-25000" dirty="0">
                <a:solidFill>
                  <a:srgbClr val="F9971C"/>
                </a:solidFill>
              </a:rPr>
              <a:t>10</a:t>
            </a:r>
            <a:r>
              <a:rPr lang="en-GB" b="1" dirty="0">
                <a:solidFill>
                  <a:srgbClr val="F9971C"/>
                </a:solidFill>
              </a:rPr>
              <a:t> levels in CDMX</a:t>
            </a:r>
            <a:endParaRPr lang="en-GB" b="1" dirty="0">
              <a:solidFill>
                <a:srgbClr val="F9971C"/>
              </a:solidFill>
              <a:latin typeface="Azo Sans" panose="02000000000000000000" pitchFamily="2" charset="77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3B4A24-D8D2-744D-869F-CA34A215C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2" y="1690692"/>
            <a:ext cx="4455694" cy="35069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>
                <a:latin typeface="Azo Sans Lt" panose="02000000000000000000" pitchFamily="2" charset="77"/>
              </a:rPr>
              <a:t>Can you </a:t>
            </a:r>
            <a:r>
              <a:rPr lang="en-GB" sz="3200" b="1" dirty="0"/>
              <a:t>predict</a:t>
            </a:r>
            <a:r>
              <a:rPr lang="en-GB" sz="3200" dirty="0">
                <a:latin typeface="Azo Sans Lt" panose="02000000000000000000" pitchFamily="2" charset="77"/>
              </a:rPr>
              <a:t> what the levels of PM</a:t>
            </a:r>
            <a:r>
              <a:rPr lang="en-GB" sz="3200" baseline="-25000" dirty="0">
                <a:latin typeface="Azo Sans Lt" panose="02000000000000000000" pitchFamily="2" charset="77"/>
              </a:rPr>
              <a:t>10</a:t>
            </a:r>
            <a:r>
              <a:rPr lang="en-GB" sz="3200" dirty="0">
                <a:latin typeface="Azo Sans Lt" panose="02000000000000000000" pitchFamily="2" charset="77"/>
              </a:rPr>
              <a:t> will be in 2025?</a:t>
            </a: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  <a:p>
            <a:pPr marL="0" indent="0">
              <a:buNone/>
            </a:pPr>
            <a:r>
              <a:rPr lang="en-GB" sz="3200" dirty="0">
                <a:latin typeface="Azo Sans Lt" panose="02000000000000000000" pitchFamily="2" charset="77"/>
              </a:rPr>
              <a:t>How can we ensure this happens?</a:t>
            </a:r>
          </a:p>
          <a:p>
            <a:pPr marL="0" indent="0">
              <a:buNone/>
            </a:pPr>
            <a:endParaRPr lang="en-GB" sz="3200" dirty="0">
              <a:latin typeface="Azo Sans Lt" panose="02000000000000000000" pitchFamily="2" charset="77"/>
            </a:endParaRPr>
          </a:p>
          <a:p>
            <a:pPr marL="0" indent="0">
              <a:buNone/>
            </a:pPr>
            <a:endParaRPr lang="en-GB" sz="3200" dirty="0">
              <a:latin typeface="Azo Sans" panose="02000000000000000000" pitchFamily="2" charset="77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673AC0-37A5-1940-8BE7-F771436426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458" y="1265088"/>
            <a:ext cx="6786542" cy="44223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185710-C6CB-E046-92FA-3501F31F99B9}"/>
              </a:ext>
            </a:extLst>
          </p:cNvPr>
          <p:cNvSpPr txBox="1"/>
          <p:nvPr/>
        </p:nvSpPr>
        <p:spPr>
          <a:xfrm>
            <a:off x="11091272" y="3476277"/>
            <a:ext cx="5004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>
                <a:latin typeface="Azo Sans" panose="02000000000000000000" pitchFamily="2" charset="77"/>
              </a:rPr>
              <a:t>?</a:t>
            </a:r>
            <a:endParaRPr lang="en-GB" b="1" dirty="0">
              <a:latin typeface="Azo Sans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6629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838707D-0E03-2B44-8E4B-70506102B77E}"/>
              </a:ext>
            </a:extLst>
          </p:cNvPr>
          <p:cNvGrpSpPr/>
          <p:nvPr/>
        </p:nvGrpSpPr>
        <p:grpSpPr>
          <a:xfrm>
            <a:off x="871659" y="310776"/>
            <a:ext cx="1477181" cy="1619674"/>
            <a:chOff x="1401708" y="1707686"/>
            <a:chExt cx="1477181" cy="1619674"/>
          </a:xfrm>
          <a:solidFill>
            <a:schemeClr val="bg1"/>
          </a:solidFill>
        </p:grpSpPr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B534A4B2-0E11-5245-8B56-CD87B8E57D0B}"/>
                </a:ext>
              </a:extLst>
            </p:cNvPr>
            <p:cNvSpPr txBox="1">
              <a:spLocks/>
            </p:cNvSpPr>
            <p:nvPr/>
          </p:nvSpPr>
          <p:spPr>
            <a:xfrm>
              <a:off x="1534446" y="2967686"/>
              <a:ext cx="1211704" cy="359674"/>
            </a:xfrm>
            <a:prstGeom prst="rect">
              <a:avLst/>
            </a:prstGeom>
            <a:grpFill/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8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You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F9C732-9A6E-DE4D-844F-338EE35EB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02"/>
            <a:stretch/>
          </p:blipFill>
          <p:spPr>
            <a:xfrm>
              <a:off x="1401708" y="1707686"/>
              <a:ext cx="1477181" cy="1260000"/>
            </a:xfrm>
            <a:prstGeom prst="rect">
              <a:avLst/>
            </a:prstGeom>
            <a:grp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9F0345E-E2E2-C341-AF7B-7907C6557AC8}"/>
              </a:ext>
            </a:extLst>
          </p:cNvPr>
          <p:cNvGrpSpPr/>
          <p:nvPr/>
        </p:nvGrpSpPr>
        <p:grpSpPr>
          <a:xfrm>
            <a:off x="8928459" y="4096247"/>
            <a:ext cx="3160908" cy="2121785"/>
            <a:chOff x="8255792" y="1077686"/>
            <a:chExt cx="3160908" cy="2121785"/>
          </a:xfrm>
        </p:grpSpPr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CAF8FCAB-C2EA-A849-A017-6BCDE0192E22}"/>
                </a:ext>
              </a:extLst>
            </p:cNvPr>
            <p:cNvSpPr txBox="1">
              <a:spLocks/>
            </p:cNvSpPr>
            <p:nvPr/>
          </p:nvSpPr>
          <p:spPr>
            <a:xfrm>
              <a:off x="8255792" y="2370735"/>
              <a:ext cx="3160908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Local </a:t>
              </a:r>
            </a:p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community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A0B4AAD-E265-A14F-A7E5-343863AE7A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476"/>
            <a:stretch/>
          </p:blipFill>
          <p:spPr>
            <a:xfrm>
              <a:off x="9108125" y="1077686"/>
              <a:ext cx="1456242" cy="126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ED9623-5746-424A-83CB-EB84B388D801}"/>
              </a:ext>
            </a:extLst>
          </p:cNvPr>
          <p:cNvGrpSpPr/>
          <p:nvPr/>
        </p:nvGrpSpPr>
        <p:grpSpPr>
          <a:xfrm>
            <a:off x="9258109" y="313649"/>
            <a:ext cx="2501610" cy="2088736"/>
            <a:chOff x="919121" y="4356791"/>
            <a:chExt cx="2501610" cy="2088736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D3955219-677C-BA49-9461-7EF0686FD092}"/>
                </a:ext>
              </a:extLst>
            </p:cNvPr>
            <p:cNvSpPr txBox="1">
              <a:spLocks/>
            </p:cNvSpPr>
            <p:nvPr/>
          </p:nvSpPr>
          <p:spPr>
            <a:xfrm>
              <a:off x="919121" y="5616791"/>
              <a:ext cx="2501610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School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6119A0-147A-444B-8DB1-E054E6BAF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68"/>
            <a:stretch/>
          </p:blipFill>
          <p:spPr>
            <a:xfrm>
              <a:off x="1381760" y="4356791"/>
              <a:ext cx="1576331" cy="1260000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2559B96-6D47-0F4C-BAEA-036D90A431F2}"/>
              </a:ext>
            </a:extLst>
          </p:cNvPr>
          <p:cNvGrpSpPr/>
          <p:nvPr/>
        </p:nvGrpSpPr>
        <p:grpSpPr>
          <a:xfrm>
            <a:off x="116326" y="4338575"/>
            <a:ext cx="3454444" cy="2101442"/>
            <a:chOff x="4405487" y="4497405"/>
            <a:chExt cx="3454444" cy="2101442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8FB44D55-3447-434A-AF77-0AB1868CB030}"/>
                </a:ext>
              </a:extLst>
            </p:cNvPr>
            <p:cNvSpPr txBox="1">
              <a:spLocks/>
            </p:cNvSpPr>
            <p:nvPr/>
          </p:nvSpPr>
          <p:spPr>
            <a:xfrm>
              <a:off x="4405487" y="5770111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Government</a:t>
              </a:r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 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259E20D-6E5C-4F47-801A-3B08C62898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629"/>
            <a:stretch/>
          </p:blipFill>
          <p:spPr>
            <a:xfrm>
              <a:off x="5403294" y="4497405"/>
              <a:ext cx="1458830" cy="126000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58C9B4-A93E-114F-99AB-BE2F28B8C20F}"/>
              </a:ext>
            </a:extLst>
          </p:cNvPr>
          <p:cNvGrpSpPr/>
          <p:nvPr/>
        </p:nvGrpSpPr>
        <p:grpSpPr>
          <a:xfrm>
            <a:off x="4715737" y="101158"/>
            <a:ext cx="2924585" cy="2133297"/>
            <a:chOff x="3270135" y="1532620"/>
            <a:chExt cx="2924585" cy="2133297"/>
          </a:xfrm>
        </p:grpSpPr>
        <p:sp>
          <p:nvSpPr>
            <p:cNvPr id="29" name="Content Placeholder 2">
              <a:extLst>
                <a:ext uri="{FF2B5EF4-FFF2-40B4-BE49-F238E27FC236}">
                  <a16:creationId xmlns:a16="http://schemas.microsoft.com/office/drawing/2014/main" id="{6157AA3D-3B3C-774A-8D29-95A8FDD92A94}"/>
                </a:ext>
              </a:extLst>
            </p:cNvPr>
            <p:cNvSpPr txBox="1">
              <a:spLocks/>
            </p:cNvSpPr>
            <p:nvPr/>
          </p:nvSpPr>
          <p:spPr>
            <a:xfrm>
              <a:off x="3270135" y="2837181"/>
              <a:ext cx="2924585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Family &amp; friends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525076-349B-A54D-9A63-0A4A7D0565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08"/>
            <a:stretch/>
          </p:blipFill>
          <p:spPr>
            <a:xfrm>
              <a:off x="3934625" y="1532620"/>
              <a:ext cx="1468669" cy="12600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22D1E72-DD2A-D44D-830C-7B841DE614A5}"/>
              </a:ext>
            </a:extLst>
          </p:cNvPr>
          <p:cNvGrpSpPr/>
          <p:nvPr/>
        </p:nvGrpSpPr>
        <p:grpSpPr>
          <a:xfrm>
            <a:off x="4441569" y="4589249"/>
            <a:ext cx="3454444" cy="2088736"/>
            <a:chOff x="7962256" y="3955372"/>
            <a:chExt cx="3454444" cy="2088736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EA3AD463-3D7E-C747-866B-374FF28D098F}"/>
                </a:ext>
              </a:extLst>
            </p:cNvPr>
            <p:cNvSpPr txBox="1">
              <a:spLocks/>
            </p:cNvSpPr>
            <p:nvPr/>
          </p:nvSpPr>
          <p:spPr>
            <a:xfrm>
              <a:off x="7962256" y="5215372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Business </a:t>
              </a:r>
            </a:p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&amp; industry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20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43F2CE9-FABF-0A41-BFFA-AA15CFDE47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17"/>
            <a:stretch/>
          </p:blipFill>
          <p:spPr>
            <a:xfrm>
              <a:off x="8867138" y="3955372"/>
              <a:ext cx="1535026" cy="1260000"/>
            </a:xfrm>
            <a:prstGeom prst="rect">
              <a:avLst/>
            </a:prstGeom>
          </p:spPr>
        </p:pic>
      </p:grpSp>
      <p:sp>
        <p:nvSpPr>
          <p:cNvPr id="58" name="Title 1">
            <a:extLst>
              <a:ext uri="{FF2B5EF4-FFF2-40B4-BE49-F238E27FC236}">
                <a16:creationId xmlns:a16="http://schemas.microsoft.com/office/drawing/2014/main" id="{425307BE-6204-CA40-8695-13FC3DB6626C}"/>
              </a:ext>
            </a:extLst>
          </p:cNvPr>
          <p:cNvSpPr txBox="1">
            <a:spLocks/>
          </p:cNvSpPr>
          <p:nvPr/>
        </p:nvSpPr>
        <p:spPr>
          <a:xfrm>
            <a:off x="2282551" y="2900218"/>
            <a:ext cx="7662826" cy="83739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GB" b="1" dirty="0"/>
              <a:t>EVERYONE IS RESPONSIBLE </a:t>
            </a:r>
            <a:endParaRPr lang="en-GB" b="1" dirty="0">
              <a:solidFill>
                <a:srgbClr val="F9971C"/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666916D-0FAE-B34E-B5BA-6CB2EF57DCAD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2216101" y="1750613"/>
            <a:ext cx="1451125" cy="534913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72D95E3-7CDA-1A44-B496-A9F768C0233E}"/>
              </a:ext>
            </a:extLst>
          </p:cNvPr>
          <p:cNvCxnSpPr>
            <a:cxnSpLocks/>
          </p:cNvCxnSpPr>
          <p:nvPr/>
        </p:nvCxnSpPr>
        <p:spPr>
          <a:xfrm flipV="1">
            <a:off x="8928459" y="1716313"/>
            <a:ext cx="1065311" cy="681179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1A7F475-42AC-6245-90DD-1103EE871A72}"/>
              </a:ext>
            </a:extLst>
          </p:cNvPr>
          <p:cNvCxnSpPr>
            <a:cxnSpLocks/>
          </p:cNvCxnSpPr>
          <p:nvPr/>
        </p:nvCxnSpPr>
        <p:spPr>
          <a:xfrm flipV="1">
            <a:off x="6168790" y="1953866"/>
            <a:ext cx="0" cy="43126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CCFB6EE-08DB-AA4B-B53E-006427FCBA50}"/>
              </a:ext>
            </a:extLst>
          </p:cNvPr>
          <p:cNvCxnSpPr>
            <a:cxnSpLocks/>
          </p:cNvCxnSpPr>
          <p:nvPr/>
        </p:nvCxnSpPr>
        <p:spPr>
          <a:xfrm flipV="1">
            <a:off x="2606033" y="4276155"/>
            <a:ext cx="1386871" cy="878087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B01C11D-DB72-CA4F-8E85-C12034324D25}"/>
              </a:ext>
            </a:extLst>
          </p:cNvPr>
          <p:cNvCxnSpPr>
            <a:cxnSpLocks/>
          </p:cNvCxnSpPr>
          <p:nvPr/>
        </p:nvCxnSpPr>
        <p:spPr>
          <a:xfrm>
            <a:off x="8360851" y="4167626"/>
            <a:ext cx="1294114" cy="606978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E1415AB5-C332-4945-BAE7-8303025888C7}"/>
              </a:ext>
            </a:extLst>
          </p:cNvPr>
          <p:cNvCxnSpPr>
            <a:cxnSpLocks/>
          </p:cNvCxnSpPr>
          <p:nvPr/>
        </p:nvCxnSpPr>
        <p:spPr>
          <a:xfrm flipH="1">
            <a:off x="6178029" y="4005745"/>
            <a:ext cx="5628" cy="5835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87203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0838707D-0E03-2B44-8E4B-70506102B77E}"/>
              </a:ext>
            </a:extLst>
          </p:cNvPr>
          <p:cNvGrpSpPr/>
          <p:nvPr/>
        </p:nvGrpSpPr>
        <p:grpSpPr>
          <a:xfrm>
            <a:off x="871659" y="310776"/>
            <a:ext cx="1477181" cy="1619674"/>
            <a:chOff x="1401708" y="1707686"/>
            <a:chExt cx="1477181" cy="1619674"/>
          </a:xfrm>
          <a:solidFill>
            <a:schemeClr val="bg1"/>
          </a:solidFill>
        </p:grpSpPr>
        <p:sp>
          <p:nvSpPr>
            <p:cNvPr id="26" name="Content Placeholder 2">
              <a:extLst>
                <a:ext uri="{FF2B5EF4-FFF2-40B4-BE49-F238E27FC236}">
                  <a16:creationId xmlns:a16="http://schemas.microsoft.com/office/drawing/2014/main" id="{B534A4B2-0E11-5245-8B56-CD87B8E57D0B}"/>
                </a:ext>
              </a:extLst>
            </p:cNvPr>
            <p:cNvSpPr txBox="1">
              <a:spLocks/>
            </p:cNvSpPr>
            <p:nvPr/>
          </p:nvSpPr>
          <p:spPr>
            <a:xfrm>
              <a:off x="1534446" y="2967686"/>
              <a:ext cx="1211704" cy="359674"/>
            </a:xfrm>
            <a:prstGeom prst="rect">
              <a:avLst/>
            </a:prstGeom>
            <a:grpFill/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18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You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EF9C732-9A6E-DE4D-844F-338EE35EBB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02"/>
            <a:stretch/>
          </p:blipFill>
          <p:spPr>
            <a:xfrm>
              <a:off x="1401708" y="1707686"/>
              <a:ext cx="1477181" cy="1260000"/>
            </a:xfrm>
            <a:prstGeom prst="rect">
              <a:avLst/>
            </a:prstGeom>
            <a:grpFill/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9F0345E-E2E2-C341-AF7B-7907C6557AC8}"/>
              </a:ext>
            </a:extLst>
          </p:cNvPr>
          <p:cNvGrpSpPr/>
          <p:nvPr/>
        </p:nvGrpSpPr>
        <p:grpSpPr>
          <a:xfrm>
            <a:off x="8928459" y="4096247"/>
            <a:ext cx="3160908" cy="2121785"/>
            <a:chOff x="8255792" y="1077686"/>
            <a:chExt cx="3160908" cy="2121785"/>
          </a:xfrm>
        </p:grpSpPr>
        <p:sp>
          <p:nvSpPr>
            <p:cNvPr id="28" name="Content Placeholder 2">
              <a:extLst>
                <a:ext uri="{FF2B5EF4-FFF2-40B4-BE49-F238E27FC236}">
                  <a16:creationId xmlns:a16="http://schemas.microsoft.com/office/drawing/2014/main" id="{CAF8FCAB-C2EA-A849-A017-6BCDE0192E22}"/>
                </a:ext>
              </a:extLst>
            </p:cNvPr>
            <p:cNvSpPr txBox="1">
              <a:spLocks/>
            </p:cNvSpPr>
            <p:nvPr/>
          </p:nvSpPr>
          <p:spPr>
            <a:xfrm>
              <a:off x="8255792" y="2370735"/>
              <a:ext cx="3160908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Local </a:t>
              </a:r>
            </a:p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community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A0B4AAD-E265-A14F-A7E5-343863AE7A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476"/>
            <a:stretch/>
          </p:blipFill>
          <p:spPr>
            <a:xfrm>
              <a:off x="9108125" y="1077686"/>
              <a:ext cx="1456242" cy="12600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8ED9623-5746-424A-83CB-EB84B388D801}"/>
              </a:ext>
            </a:extLst>
          </p:cNvPr>
          <p:cNvGrpSpPr/>
          <p:nvPr/>
        </p:nvGrpSpPr>
        <p:grpSpPr>
          <a:xfrm>
            <a:off x="9258109" y="313649"/>
            <a:ext cx="2501610" cy="2088736"/>
            <a:chOff x="919121" y="4356791"/>
            <a:chExt cx="2501610" cy="2088736"/>
          </a:xfrm>
        </p:grpSpPr>
        <p:sp>
          <p:nvSpPr>
            <p:cNvPr id="24" name="Content Placeholder 2">
              <a:extLst>
                <a:ext uri="{FF2B5EF4-FFF2-40B4-BE49-F238E27FC236}">
                  <a16:creationId xmlns:a16="http://schemas.microsoft.com/office/drawing/2014/main" id="{D3955219-677C-BA49-9461-7EF0686FD092}"/>
                </a:ext>
              </a:extLst>
            </p:cNvPr>
            <p:cNvSpPr txBox="1">
              <a:spLocks/>
            </p:cNvSpPr>
            <p:nvPr/>
          </p:nvSpPr>
          <p:spPr>
            <a:xfrm>
              <a:off x="919121" y="5616791"/>
              <a:ext cx="2501610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School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6119A0-147A-444B-8DB1-E054E6BAFB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068"/>
            <a:stretch/>
          </p:blipFill>
          <p:spPr>
            <a:xfrm>
              <a:off x="1381760" y="4356791"/>
              <a:ext cx="1576331" cy="1260000"/>
            </a:xfrm>
            <a:prstGeom prst="rect">
              <a:avLst/>
            </a:prstGeom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32559B96-6D47-0F4C-BAEA-036D90A431F2}"/>
              </a:ext>
            </a:extLst>
          </p:cNvPr>
          <p:cNvGrpSpPr/>
          <p:nvPr/>
        </p:nvGrpSpPr>
        <p:grpSpPr>
          <a:xfrm>
            <a:off x="116326" y="4338575"/>
            <a:ext cx="3454444" cy="2101442"/>
            <a:chOff x="4405487" y="4497405"/>
            <a:chExt cx="3454444" cy="2101442"/>
          </a:xfrm>
        </p:grpSpPr>
        <p:sp>
          <p:nvSpPr>
            <p:cNvPr id="27" name="Content Placeholder 2">
              <a:extLst>
                <a:ext uri="{FF2B5EF4-FFF2-40B4-BE49-F238E27FC236}">
                  <a16:creationId xmlns:a16="http://schemas.microsoft.com/office/drawing/2014/main" id="{8FB44D55-3447-434A-AF77-0AB1868CB030}"/>
                </a:ext>
              </a:extLst>
            </p:cNvPr>
            <p:cNvSpPr txBox="1">
              <a:spLocks/>
            </p:cNvSpPr>
            <p:nvPr/>
          </p:nvSpPr>
          <p:spPr>
            <a:xfrm>
              <a:off x="4405487" y="5770111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Government</a:t>
              </a:r>
              <a:r>
                <a:rPr lang="en-GB" sz="32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 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3259E20D-6E5C-4F47-801A-3B08C62898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629"/>
            <a:stretch/>
          </p:blipFill>
          <p:spPr>
            <a:xfrm>
              <a:off x="5403294" y="4497405"/>
              <a:ext cx="1458830" cy="1260000"/>
            </a:xfrm>
            <a:prstGeom prst="rect">
              <a:avLst/>
            </a:prstGeom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B58C9B4-A93E-114F-99AB-BE2F28B8C20F}"/>
              </a:ext>
            </a:extLst>
          </p:cNvPr>
          <p:cNvGrpSpPr/>
          <p:nvPr/>
        </p:nvGrpSpPr>
        <p:grpSpPr>
          <a:xfrm>
            <a:off x="4715737" y="101158"/>
            <a:ext cx="2924585" cy="2133297"/>
            <a:chOff x="3270135" y="1532620"/>
            <a:chExt cx="2924585" cy="2133297"/>
          </a:xfrm>
        </p:grpSpPr>
        <p:sp>
          <p:nvSpPr>
            <p:cNvPr id="29" name="Content Placeholder 2">
              <a:extLst>
                <a:ext uri="{FF2B5EF4-FFF2-40B4-BE49-F238E27FC236}">
                  <a16:creationId xmlns:a16="http://schemas.microsoft.com/office/drawing/2014/main" id="{6157AA3D-3B3C-774A-8D29-95A8FDD92A94}"/>
                </a:ext>
              </a:extLst>
            </p:cNvPr>
            <p:cNvSpPr txBox="1">
              <a:spLocks/>
            </p:cNvSpPr>
            <p:nvPr/>
          </p:nvSpPr>
          <p:spPr>
            <a:xfrm>
              <a:off x="3270135" y="2837181"/>
              <a:ext cx="2924585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Family &amp; friends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32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B3525076-349B-A54D-9A63-0A4A7D0565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08"/>
            <a:stretch/>
          </p:blipFill>
          <p:spPr>
            <a:xfrm>
              <a:off x="3934625" y="1532620"/>
              <a:ext cx="1468669" cy="1260000"/>
            </a:xfrm>
            <a:prstGeom prst="rect">
              <a:avLst/>
            </a:prstGeom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22D1E72-DD2A-D44D-830C-7B841DE614A5}"/>
              </a:ext>
            </a:extLst>
          </p:cNvPr>
          <p:cNvGrpSpPr/>
          <p:nvPr/>
        </p:nvGrpSpPr>
        <p:grpSpPr>
          <a:xfrm>
            <a:off x="4441569" y="4589249"/>
            <a:ext cx="3454444" cy="2088736"/>
            <a:chOff x="7962256" y="3955372"/>
            <a:chExt cx="3454444" cy="2088736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EA3AD463-3D7E-C747-866B-374FF28D098F}"/>
                </a:ext>
              </a:extLst>
            </p:cNvPr>
            <p:cNvSpPr txBox="1">
              <a:spLocks/>
            </p:cNvSpPr>
            <p:nvPr/>
          </p:nvSpPr>
          <p:spPr>
            <a:xfrm>
              <a:off x="7962256" y="5215372"/>
              <a:ext cx="3454444" cy="82873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596" indent="-228596" algn="l" defTabSz="914383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78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977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169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360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55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742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933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125" indent="-228596" algn="l" defTabSz="914383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Business </a:t>
              </a:r>
            </a:p>
            <a:p>
              <a:pPr marL="0" indent="0" algn="ctr">
                <a:buNone/>
              </a:pPr>
              <a:r>
                <a:rPr lang="en-GB" sz="2000" b="1" dirty="0">
                  <a:solidFill>
                    <a:srgbClr val="F9971C"/>
                  </a:solidFill>
                  <a:latin typeface="Azo Sans" panose="02000000000000000000" pitchFamily="2" charset="77"/>
                </a:rPr>
                <a:t>&amp; industry</a:t>
              </a: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2000" b="1" dirty="0">
                <a:solidFill>
                  <a:srgbClr val="F9971C"/>
                </a:solidFill>
                <a:latin typeface="Azo Sans" panose="02000000000000000000" pitchFamily="2" charset="77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843F2CE9-FABF-0A41-BFFA-AA15CFDE47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17"/>
            <a:stretch/>
          </p:blipFill>
          <p:spPr>
            <a:xfrm>
              <a:off x="8867138" y="3955372"/>
              <a:ext cx="1535026" cy="1260000"/>
            </a:xfrm>
            <a:prstGeom prst="rect">
              <a:avLst/>
            </a:prstGeom>
          </p:spPr>
        </p:pic>
      </p:grpSp>
      <p:sp>
        <p:nvSpPr>
          <p:cNvPr id="58" name="Title 1">
            <a:extLst>
              <a:ext uri="{FF2B5EF4-FFF2-40B4-BE49-F238E27FC236}">
                <a16:creationId xmlns:a16="http://schemas.microsoft.com/office/drawing/2014/main" id="{425307BE-6204-CA40-8695-13FC3DB6626C}"/>
              </a:ext>
            </a:extLst>
          </p:cNvPr>
          <p:cNvSpPr txBox="1">
            <a:spLocks/>
          </p:cNvSpPr>
          <p:nvPr/>
        </p:nvSpPr>
        <p:spPr>
          <a:xfrm>
            <a:off x="2974805" y="2821070"/>
            <a:ext cx="6387969" cy="10004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GB" b="1" dirty="0"/>
              <a:t>EVERYONE CAN HELP</a:t>
            </a:r>
            <a:endParaRPr lang="en-GB" b="1" dirty="0">
              <a:solidFill>
                <a:srgbClr val="F9971C"/>
              </a:solidFill>
            </a:endParaRPr>
          </a:p>
        </p:txBody>
      </p: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B666916D-0FAE-B34E-B5BA-6CB2EF57DCAD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2216101" y="1750613"/>
            <a:ext cx="1451125" cy="534913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572D95E3-7CDA-1A44-B496-A9F768C0233E}"/>
              </a:ext>
            </a:extLst>
          </p:cNvPr>
          <p:cNvCxnSpPr>
            <a:cxnSpLocks/>
          </p:cNvCxnSpPr>
          <p:nvPr/>
        </p:nvCxnSpPr>
        <p:spPr>
          <a:xfrm flipV="1">
            <a:off x="8928459" y="1716313"/>
            <a:ext cx="1065311" cy="681179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11A7F475-42AC-6245-90DD-1103EE871A72}"/>
              </a:ext>
            </a:extLst>
          </p:cNvPr>
          <p:cNvCxnSpPr>
            <a:cxnSpLocks/>
          </p:cNvCxnSpPr>
          <p:nvPr/>
        </p:nvCxnSpPr>
        <p:spPr>
          <a:xfrm flipV="1">
            <a:off x="6168790" y="1953866"/>
            <a:ext cx="0" cy="43126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DCCFB6EE-08DB-AA4B-B53E-006427FCBA50}"/>
              </a:ext>
            </a:extLst>
          </p:cNvPr>
          <p:cNvCxnSpPr>
            <a:cxnSpLocks/>
          </p:cNvCxnSpPr>
          <p:nvPr/>
        </p:nvCxnSpPr>
        <p:spPr>
          <a:xfrm flipV="1">
            <a:off x="2606033" y="4276155"/>
            <a:ext cx="1386871" cy="878087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B01C11D-DB72-CA4F-8E85-C12034324D25}"/>
              </a:ext>
            </a:extLst>
          </p:cNvPr>
          <p:cNvCxnSpPr>
            <a:cxnSpLocks/>
          </p:cNvCxnSpPr>
          <p:nvPr/>
        </p:nvCxnSpPr>
        <p:spPr>
          <a:xfrm>
            <a:off x="8360851" y="4167626"/>
            <a:ext cx="1294114" cy="606978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E1415AB5-C332-4945-BAE7-8303025888C7}"/>
              </a:ext>
            </a:extLst>
          </p:cNvPr>
          <p:cNvCxnSpPr>
            <a:cxnSpLocks/>
          </p:cNvCxnSpPr>
          <p:nvPr/>
        </p:nvCxnSpPr>
        <p:spPr>
          <a:xfrm flipH="1">
            <a:off x="6178029" y="4005745"/>
            <a:ext cx="5628" cy="583504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03702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51E1DB7B-F119-1049-9102-609A120DD6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85"/>
          <a:stretch/>
        </p:blipFill>
        <p:spPr>
          <a:xfrm>
            <a:off x="1590068" y="906411"/>
            <a:ext cx="9011862" cy="595158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415F61E-DAB1-5749-8C10-EA9061ED9EF9}"/>
              </a:ext>
            </a:extLst>
          </p:cNvPr>
          <p:cNvSpPr txBox="1">
            <a:spLocks/>
          </p:cNvSpPr>
          <p:nvPr/>
        </p:nvSpPr>
        <p:spPr>
          <a:xfrm>
            <a:off x="2902014" y="406204"/>
            <a:ext cx="6387969" cy="10004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rgbClr val="F9971C"/>
                </a:solidFill>
              </a:rPr>
              <a:t>CLEAN AIR FOR ALL</a:t>
            </a:r>
          </a:p>
        </p:txBody>
      </p:sp>
    </p:spTree>
    <p:extLst>
      <p:ext uri="{BB962C8B-B14F-4D97-AF65-F5344CB8AC3E}">
        <p14:creationId xmlns:p14="http://schemas.microsoft.com/office/powerpoint/2010/main" val="4027296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 b="1" dirty="0">
                <a:solidFill>
                  <a:srgbClr val="F9971C"/>
                </a:solidFill>
                <a:latin typeface="Azo Sans" panose="02000000000000000000" pitchFamily="2" charset="77"/>
              </a:rPr>
              <a:t>What is air made of?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7927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Extension: </a:t>
            </a:r>
            <a:b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</a:br>
            <a:r>
              <a:rPr lang="en-GB" b="1" dirty="0">
                <a:latin typeface="Azo Sans" panose="02000000000000000000" pitchFamily="2" charset="77"/>
              </a:rPr>
              <a:t>Monitoring air pollutants in and around school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7873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AB73846-05B7-2046-96D7-490D2A81CE91}"/>
              </a:ext>
            </a:extLst>
          </p:cNvPr>
          <p:cNvSpPr txBox="1">
            <a:spLocks/>
          </p:cNvSpPr>
          <p:nvPr/>
        </p:nvSpPr>
        <p:spPr>
          <a:xfrm>
            <a:off x="757555" y="374710"/>
            <a:ext cx="10515600" cy="1325563"/>
          </a:xfrm>
          <a:prstGeom prst="rect">
            <a:avLst/>
          </a:prstGeom>
        </p:spPr>
        <p:txBody>
          <a:bodyPr vert="horz" lIns="9000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Get involved: </a:t>
            </a:r>
          </a:p>
          <a:p>
            <a:r>
              <a:rPr lang="en-GB" b="1" dirty="0">
                <a:latin typeface="Azo Sans" panose="02000000000000000000" pitchFamily="2" charset="77"/>
              </a:rPr>
              <a:t>in and around school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2A0CE16-34B5-6546-8053-2E6BC8A94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555" y="1932747"/>
            <a:ext cx="5277485" cy="44060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>
                <a:latin typeface="Azo Sans" panose="02000000000000000000" pitchFamily="2" charset="77"/>
              </a:rPr>
              <a:t>You can request a portable monitoring station to measure PM levels in around your school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>
                <a:latin typeface="Azo Sans" panose="02000000000000000000" pitchFamily="2" charset="77"/>
              </a:rPr>
              <a:t>Visit the MANAPRE website for more information</a:t>
            </a:r>
          </a:p>
          <a:p>
            <a:pPr marL="0" indent="0">
              <a:buNone/>
            </a:pPr>
            <a:r>
              <a:rPr lang="en-GB" sz="3200" dirty="0">
                <a:latin typeface="Azo Sans" panose="02000000000000000000" pitchFamily="2" charset="77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554F5A-918F-5B49-92BE-8E814BD7E1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768" y="1700273"/>
            <a:ext cx="4966362" cy="3547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2429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B72864ED-638D-4346-AF3A-237CD4A4C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767" y="1278044"/>
            <a:ext cx="9768468" cy="43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045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DC1BC-9173-3545-AA10-7D20FFE6B3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656" y="324866"/>
            <a:ext cx="5389345" cy="21929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4400" b="1" dirty="0">
                <a:solidFill>
                  <a:srgbClr val="F9971C"/>
                </a:solidFill>
              </a:rPr>
              <a:t>AIR</a:t>
            </a:r>
            <a:r>
              <a:rPr lang="en-GB" sz="11500" b="1" dirty="0">
                <a:solidFill>
                  <a:srgbClr val="F9971C"/>
                </a:solidFill>
              </a:rPr>
              <a:t> </a:t>
            </a:r>
            <a:endParaRPr lang="en-GB" sz="3200" b="1" dirty="0">
              <a:solidFill>
                <a:srgbClr val="F9971C"/>
              </a:solidFill>
            </a:endParaRPr>
          </a:p>
          <a:p>
            <a:pPr marL="0" indent="0">
              <a:buNone/>
            </a:pPr>
            <a:r>
              <a:rPr lang="en-GB" sz="3200" dirty="0">
                <a:latin typeface="Azo Sans" panose="02000000000000000000" pitchFamily="2" charset="77"/>
              </a:rPr>
              <a:t>is a mixture of gases.</a:t>
            </a:r>
          </a:p>
          <a:p>
            <a:pPr marL="0" indent="0">
              <a:buNone/>
            </a:pPr>
            <a:endParaRPr lang="en-GB" sz="3200" dirty="0">
              <a:latin typeface="Azo Sans" panose="02000000000000000000" pitchFamily="2" charset="77"/>
            </a:endParaRPr>
          </a:p>
          <a:p>
            <a:pPr marL="0" indent="0">
              <a:buNone/>
            </a:pPr>
            <a:endParaRPr lang="en-GB" sz="3200" dirty="0">
              <a:latin typeface="Azo Sans" panose="02000000000000000000" pitchFamily="2" charset="77"/>
            </a:endParaRPr>
          </a:p>
          <a:p>
            <a:pPr marL="0" indent="0">
              <a:buNone/>
            </a:pPr>
            <a:endParaRPr lang="en-GB" sz="3200" dirty="0">
              <a:latin typeface="Azo Sans" panose="02000000000000000000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C4AB7F-14BE-2046-B919-448F2A00BF1A}"/>
              </a:ext>
            </a:extLst>
          </p:cNvPr>
          <p:cNvSpPr txBox="1"/>
          <p:nvPr/>
        </p:nvSpPr>
        <p:spPr>
          <a:xfrm>
            <a:off x="706656" y="3572157"/>
            <a:ext cx="603569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6284D0"/>
                </a:solidFill>
                <a:latin typeface="Azo Sans" panose="02000000000000000000" pitchFamily="2" charset="77"/>
              </a:rPr>
              <a:t>Nitrogen (N</a:t>
            </a:r>
            <a:r>
              <a:rPr lang="en-GB" sz="3200" b="1" baseline="-25000" dirty="0">
                <a:solidFill>
                  <a:srgbClr val="6284D0"/>
                </a:solidFill>
                <a:latin typeface="Azo Sans" panose="02000000000000000000" pitchFamily="2" charset="77"/>
              </a:rPr>
              <a:t>2</a:t>
            </a:r>
            <a:r>
              <a:rPr lang="en-GB" sz="3200" b="1" dirty="0">
                <a:solidFill>
                  <a:srgbClr val="6284D0"/>
                </a:solidFill>
                <a:latin typeface="Azo Sans" panose="02000000000000000000" pitchFamily="2" charset="77"/>
              </a:rPr>
              <a:t>) – 78%</a:t>
            </a:r>
          </a:p>
          <a:p>
            <a:r>
              <a:rPr lang="en-GB" sz="3200" b="1" dirty="0">
                <a:solidFill>
                  <a:srgbClr val="DC5656"/>
                </a:solidFill>
                <a:latin typeface="Azo Sans" panose="02000000000000000000" pitchFamily="2" charset="77"/>
              </a:rPr>
              <a:t>Oxygen (O</a:t>
            </a:r>
            <a:r>
              <a:rPr lang="en-GB" sz="3200" b="1" baseline="-25000" dirty="0">
                <a:solidFill>
                  <a:srgbClr val="DC5656"/>
                </a:solidFill>
                <a:latin typeface="Azo Sans" panose="02000000000000000000" pitchFamily="2" charset="77"/>
              </a:rPr>
              <a:t>2</a:t>
            </a:r>
            <a:r>
              <a:rPr lang="en-GB" sz="3200" b="1" dirty="0">
                <a:solidFill>
                  <a:srgbClr val="DC5656"/>
                </a:solidFill>
                <a:latin typeface="Azo Sans" panose="02000000000000000000" pitchFamily="2" charset="77"/>
              </a:rPr>
              <a:t>) – 21%</a:t>
            </a:r>
          </a:p>
          <a:p>
            <a:r>
              <a:rPr lang="en-GB" sz="3200" b="1" dirty="0">
                <a:solidFill>
                  <a:srgbClr val="C8C735"/>
                </a:solidFill>
                <a:latin typeface="Azo Sans" panose="02000000000000000000" pitchFamily="2" charset="77"/>
              </a:rPr>
              <a:t>Argon (</a:t>
            </a:r>
            <a:r>
              <a:rPr lang="en-GB" sz="3200" b="1" dirty="0" err="1">
                <a:solidFill>
                  <a:srgbClr val="C8C735"/>
                </a:solidFill>
                <a:latin typeface="Azo Sans" panose="02000000000000000000" pitchFamily="2" charset="77"/>
              </a:rPr>
              <a:t>Ar</a:t>
            </a:r>
            <a:r>
              <a:rPr lang="en-GB" sz="3200" b="1" dirty="0">
                <a:solidFill>
                  <a:srgbClr val="C8C735"/>
                </a:solidFill>
                <a:latin typeface="Azo Sans" panose="02000000000000000000" pitchFamily="2" charset="77"/>
              </a:rPr>
              <a:t>) – 0.93%</a:t>
            </a:r>
          </a:p>
          <a:p>
            <a:r>
              <a:rPr lang="en-GB" sz="3200" b="1" dirty="0">
                <a:solidFill>
                  <a:srgbClr val="444444"/>
                </a:solidFill>
                <a:latin typeface="Azo Sans" panose="02000000000000000000" pitchFamily="2" charset="77"/>
              </a:rPr>
              <a:t>Carbon dioxide (CO</a:t>
            </a:r>
            <a:r>
              <a:rPr lang="en-GB" sz="3200" b="1" baseline="-25000" dirty="0">
                <a:solidFill>
                  <a:srgbClr val="444444"/>
                </a:solidFill>
                <a:latin typeface="Azo Sans" panose="02000000000000000000" pitchFamily="2" charset="77"/>
              </a:rPr>
              <a:t>2</a:t>
            </a:r>
            <a:r>
              <a:rPr lang="en-GB" sz="3200" b="1" dirty="0">
                <a:solidFill>
                  <a:srgbClr val="444444"/>
                </a:solidFill>
                <a:latin typeface="Azo Sans" panose="02000000000000000000" pitchFamily="2" charset="77"/>
              </a:rPr>
              <a:t>) – 0.04%</a:t>
            </a:r>
          </a:p>
          <a:p>
            <a:r>
              <a:rPr lang="en-GB" sz="3200" b="1" dirty="0">
                <a:solidFill>
                  <a:srgbClr val="257800"/>
                </a:solidFill>
                <a:latin typeface="Azo Sans" panose="02000000000000000000" pitchFamily="2" charset="77"/>
              </a:rPr>
              <a:t>Rest - 0.03%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A77CD0-3139-5042-8878-E6DF29524C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0"/>
          <a:stretch/>
        </p:blipFill>
        <p:spPr>
          <a:xfrm>
            <a:off x="7052095" y="2998491"/>
            <a:ext cx="4622570" cy="31282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964F36-5877-674C-9636-E9E2F07DA53D}"/>
              </a:ext>
            </a:extLst>
          </p:cNvPr>
          <p:cNvSpPr txBox="1"/>
          <p:nvPr/>
        </p:nvSpPr>
        <p:spPr>
          <a:xfrm>
            <a:off x="7592703" y="6362299"/>
            <a:ext cx="35413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>
                <a:latin typeface="Azo Sans Lt" panose="02000000000000000000" pitchFamily="2" charset="77"/>
              </a:rPr>
              <a:t>Adapted from: https://</a:t>
            </a:r>
            <a:r>
              <a:rPr lang="en-GB" sz="800" dirty="0" err="1">
                <a:latin typeface="Azo Sans Lt" panose="02000000000000000000" pitchFamily="2" charset="77"/>
              </a:rPr>
              <a:t>earthhow.com</a:t>
            </a:r>
            <a:r>
              <a:rPr lang="en-GB" sz="800" dirty="0">
                <a:latin typeface="Azo Sans Lt" panose="02000000000000000000" pitchFamily="2" charset="77"/>
              </a:rPr>
              <a:t>/earth-atmosphere-composition/</a:t>
            </a:r>
          </a:p>
        </p:txBody>
      </p:sp>
    </p:spTree>
    <p:extLst>
      <p:ext uri="{BB962C8B-B14F-4D97-AF65-F5344CB8AC3E}">
        <p14:creationId xmlns:p14="http://schemas.microsoft.com/office/powerpoint/2010/main" val="336882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9BFD4F-B04F-7746-A5F3-93A26373A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262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The atmosphere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DF91F3-C4CF-A54E-876E-9BAA51D6DF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0"/>
          <a:stretch/>
        </p:blipFill>
        <p:spPr>
          <a:xfrm>
            <a:off x="838200" y="2228470"/>
            <a:ext cx="4622570" cy="3128211"/>
          </a:xfrm>
          <a:prstGeom prst="rect">
            <a:avLst/>
          </a:prstGeom>
        </p:spPr>
      </p:pic>
      <p:sp>
        <p:nvSpPr>
          <p:cNvPr id="10" name="Cross 9">
            <a:extLst>
              <a:ext uri="{FF2B5EF4-FFF2-40B4-BE49-F238E27FC236}">
                <a16:creationId xmlns:a16="http://schemas.microsoft.com/office/drawing/2014/main" id="{5597CF1C-F0A2-BC4E-9513-6A8AFFF87735}"/>
              </a:ext>
            </a:extLst>
          </p:cNvPr>
          <p:cNvSpPr/>
          <p:nvPr/>
        </p:nvSpPr>
        <p:spPr>
          <a:xfrm>
            <a:off x="6731232" y="3429000"/>
            <a:ext cx="962526" cy="962526"/>
          </a:xfrm>
          <a:prstGeom prst="plus">
            <a:avLst>
              <a:gd name="adj" fmla="val 44014"/>
            </a:avLst>
          </a:prstGeom>
          <a:solidFill>
            <a:srgbClr val="F9971C"/>
          </a:solidFill>
          <a:ln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A1972E-AAAC-7C41-9ABD-D21720127914}"/>
              </a:ext>
            </a:extLst>
          </p:cNvPr>
          <p:cNvSpPr/>
          <p:nvPr/>
        </p:nvSpPr>
        <p:spPr>
          <a:xfrm>
            <a:off x="8436542" y="3429000"/>
            <a:ext cx="29172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atin typeface="Azo Sans" panose="02000000000000000000" pitchFamily="2" charset="77"/>
              </a:rPr>
              <a:t>Water vapour</a:t>
            </a:r>
          </a:p>
          <a:p>
            <a:r>
              <a:rPr lang="en-GB" sz="3200" b="1" dirty="0">
                <a:latin typeface="Azo Sans" panose="02000000000000000000" pitchFamily="2" charset="77"/>
              </a:rPr>
              <a:t>Air pollutants</a:t>
            </a:r>
          </a:p>
        </p:txBody>
      </p:sp>
    </p:spTree>
    <p:extLst>
      <p:ext uri="{BB962C8B-B14F-4D97-AF65-F5344CB8AC3E}">
        <p14:creationId xmlns:p14="http://schemas.microsoft.com/office/powerpoint/2010/main" val="543419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What are </a:t>
            </a:r>
            <a:r>
              <a:rPr lang="en-GB" b="1" dirty="0">
                <a:latin typeface="Azo Sans" panose="02000000000000000000" pitchFamily="2" charset="77"/>
              </a:rPr>
              <a:t>air pollutants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45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32" y="1373516"/>
            <a:ext cx="10515600" cy="1325563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Air pollutants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9A56437-0ED0-6249-BF33-A1B9458FFF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232" y="3256758"/>
            <a:ext cx="9343048" cy="19868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600" dirty="0">
                <a:latin typeface="Azo Sans" panose="02000000000000000000" pitchFamily="2" charset="77"/>
              </a:rPr>
              <a:t>Any solid, liquid (and some gas) particles which are suspended in air.</a:t>
            </a:r>
          </a:p>
          <a:p>
            <a:pPr marL="0" indent="0">
              <a:buNone/>
            </a:pPr>
            <a:endParaRPr lang="en-GB" sz="3600" dirty="0">
              <a:latin typeface="Azo Sans" panose="020000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984732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205439E-7CF9-884F-80AA-D09816197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051" y="2766218"/>
            <a:ext cx="10515600" cy="1325563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Where do </a:t>
            </a:r>
            <a:r>
              <a:rPr lang="en-GB" b="1" dirty="0">
                <a:latin typeface="Azo Sans" panose="02000000000000000000" pitchFamily="2" charset="77"/>
              </a:rPr>
              <a:t>air pollutants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 come from?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C80B2D9-74EE-F74F-9C17-4DC8A7008B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664" y="0"/>
            <a:ext cx="15563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038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8CEE94-969C-B94F-909B-F9FD43DBA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0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rgbClr val="F9971C"/>
                </a:solidFill>
              </a:rPr>
              <a:t>Some</a:t>
            </a:r>
            <a:r>
              <a:rPr lang="en-GB" b="1" dirty="0"/>
              <a:t> SOURCES</a:t>
            </a:r>
            <a:r>
              <a:rPr lang="en-GB" b="1" dirty="0">
                <a:solidFill>
                  <a:srgbClr val="F9971C"/>
                </a:solidFill>
              </a:rPr>
              <a:t> of </a:t>
            </a:r>
            <a:r>
              <a:rPr lang="en-GB" b="1" dirty="0">
                <a:solidFill>
                  <a:srgbClr val="F9971C"/>
                </a:solidFill>
                <a:latin typeface="Azo Sans" panose="02000000000000000000" pitchFamily="2" charset="77"/>
              </a:rPr>
              <a:t>air pollution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416D72-3A1C-7545-8AF4-AC50458493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26" t="47259" r="21526" b="11267"/>
          <a:stretch/>
        </p:blipFill>
        <p:spPr>
          <a:xfrm>
            <a:off x="3242303" y="1609152"/>
            <a:ext cx="1980000" cy="19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64132D-36AD-7444-97B6-761A3E7FEE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3" b="25061"/>
          <a:stretch/>
        </p:blipFill>
        <p:spPr>
          <a:xfrm>
            <a:off x="528724" y="1618229"/>
            <a:ext cx="1980000" cy="198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01625C-2115-964E-88BE-A2F5029E2E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5" r="16715"/>
          <a:stretch/>
        </p:blipFill>
        <p:spPr>
          <a:xfrm>
            <a:off x="7724064" y="1618229"/>
            <a:ext cx="1980000" cy="198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824B18F-C88E-FD44-AC9B-A61AB47F3B4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0" r="27523"/>
          <a:stretch/>
        </p:blipFill>
        <p:spPr>
          <a:xfrm>
            <a:off x="5483184" y="1609152"/>
            <a:ext cx="1980000" cy="198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C7D19C-BF5B-2E45-B203-9F002E484E3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1" t="11476" r="25009" b="9844"/>
          <a:stretch/>
        </p:blipFill>
        <p:spPr>
          <a:xfrm>
            <a:off x="9964945" y="1611477"/>
            <a:ext cx="1980000" cy="1980000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F1D12E1-2314-4B40-92D9-476C9DBEC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462" y="3962770"/>
            <a:ext cx="1778296" cy="1879211"/>
          </a:xfrm>
        </p:spPr>
        <p:txBody>
          <a:bodyPr/>
          <a:lstStyle/>
          <a:p>
            <a:pPr marL="0" indent="0" algn="ctr">
              <a:buNone/>
            </a:pPr>
            <a:r>
              <a:rPr lang="en-GB" dirty="0"/>
              <a:t>Volcanic eruptions Pollen season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A45434B-A2B8-E24D-AF46-6B8ECBEB7870}"/>
              </a:ext>
            </a:extLst>
          </p:cNvPr>
          <p:cNvSpPr txBox="1">
            <a:spLocks/>
          </p:cNvSpPr>
          <p:nvPr/>
        </p:nvSpPr>
        <p:spPr>
          <a:xfrm>
            <a:off x="5525353" y="3941226"/>
            <a:ext cx="1905709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Industry </a:t>
            </a:r>
          </a:p>
          <a:p>
            <a:pPr marL="0" indent="0">
              <a:buNone/>
            </a:pPr>
            <a:r>
              <a:rPr lang="en-GB" dirty="0"/>
              <a:t>by-products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9EDA83F-79B2-434C-BA19-72A580EB3287}"/>
              </a:ext>
            </a:extLst>
          </p:cNvPr>
          <p:cNvSpPr txBox="1">
            <a:spLocks/>
          </p:cNvSpPr>
          <p:nvPr/>
        </p:nvSpPr>
        <p:spPr>
          <a:xfrm>
            <a:off x="3197039" y="3928762"/>
            <a:ext cx="2253064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Incinerating waste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16F5DAE-03D2-A345-B1AE-A676D3131C4F}"/>
              </a:ext>
            </a:extLst>
          </p:cNvPr>
          <p:cNvSpPr txBox="1">
            <a:spLocks/>
          </p:cNvSpPr>
          <p:nvPr/>
        </p:nvSpPr>
        <p:spPr>
          <a:xfrm>
            <a:off x="7718218" y="3953690"/>
            <a:ext cx="1905709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Burning fossil fuels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96FC29DA-4B08-4440-8A37-F3EE109544E4}"/>
              </a:ext>
            </a:extLst>
          </p:cNvPr>
          <p:cNvSpPr txBox="1">
            <a:spLocks/>
          </p:cNvSpPr>
          <p:nvPr/>
        </p:nvSpPr>
        <p:spPr>
          <a:xfrm>
            <a:off x="9949721" y="3862545"/>
            <a:ext cx="2191819" cy="1879211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228596" indent="-228596" algn="l" defTabSz="91438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1pPr>
            <a:lvl2pPr marL="68578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2pPr>
            <a:lvl3pPr marL="1142977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3pPr>
            <a:lvl4pPr marL="1600169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4pPr>
            <a:lvl5pPr marL="2057360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zo Sans" panose="02000000000000000000" pitchFamily="2" charset="77"/>
                <a:ea typeface="+mn-ea"/>
                <a:cs typeface="+mn-cs"/>
              </a:defRPr>
            </a:lvl5pPr>
            <a:lvl6pPr marL="251455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42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33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25" indent="-228596" algn="l" defTabSz="91438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Agricultural practices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A0B365A-F065-4E4E-B75A-8CBC556750DD}"/>
              </a:ext>
            </a:extLst>
          </p:cNvPr>
          <p:cNvSpPr txBox="1">
            <a:spLocks/>
          </p:cNvSpPr>
          <p:nvPr/>
        </p:nvSpPr>
        <p:spPr>
          <a:xfrm>
            <a:off x="670389" y="5465510"/>
            <a:ext cx="1778296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zo Sans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GB" sz="3200" b="1" dirty="0">
                <a:solidFill>
                  <a:srgbClr val="F9971C"/>
                </a:solidFill>
              </a:rPr>
              <a:t>Natural</a:t>
            </a:r>
            <a:endParaRPr lang="en-GB" sz="3200" b="1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C63418E-ABA1-EB40-B983-4FD0DBF5EA23}"/>
              </a:ext>
            </a:extLst>
          </p:cNvPr>
          <p:cNvSpPr txBox="1">
            <a:spLocks/>
          </p:cNvSpPr>
          <p:nvPr/>
        </p:nvSpPr>
        <p:spPr>
          <a:xfrm>
            <a:off x="5938311" y="5509729"/>
            <a:ext cx="35598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3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b="1" dirty="0">
                <a:solidFill>
                  <a:srgbClr val="F9971C"/>
                </a:solidFill>
                <a:latin typeface="Azo Sans" panose="02000000000000000000" pitchFamily="2" charset="77"/>
              </a:rPr>
              <a:t>Human activity</a:t>
            </a:r>
            <a:endParaRPr lang="en-GB" sz="3200" b="1" dirty="0">
              <a:latin typeface="Azo Sans" panose="02000000000000000000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7965EA-5E77-5C4E-80B0-4EDC55A18C40}"/>
              </a:ext>
            </a:extLst>
          </p:cNvPr>
          <p:cNvSpPr/>
          <p:nvPr/>
        </p:nvSpPr>
        <p:spPr>
          <a:xfrm>
            <a:off x="3044454" y="1313213"/>
            <a:ext cx="9050992" cy="5104113"/>
          </a:xfrm>
          <a:prstGeom prst="rect">
            <a:avLst/>
          </a:prstGeom>
          <a:noFill/>
          <a:ln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71EB1E3-BC61-A748-9305-7C21DDC9BE1E}"/>
              </a:ext>
            </a:extLst>
          </p:cNvPr>
          <p:cNvSpPr/>
          <p:nvPr/>
        </p:nvSpPr>
        <p:spPr>
          <a:xfrm>
            <a:off x="154259" y="1310489"/>
            <a:ext cx="2739694" cy="5104113"/>
          </a:xfrm>
          <a:prstGeom prst="rect">
            <a:avLst/>
          </a:prstGeom>
          <a:noFill/>
          <a:ln>
            <a:solidFill>
              <a:srgbClr val="F997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8746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5580</TotalTime>
  <Words>604</Words>
  <Application>Microsoft Office PowerPoint</Application>
  <PresentationFormat>Widescreen</PresentationFormat>
  <Paragraphs>191</Paragraphs>
  <Slides>32</Slides>
  <Notes>28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Azo Sans</vt:lpstr>
      <vt:lpstr>Azo Sans Bk</vt:lpstr>
      <vt:lpstr>Azo Sans Lt</vt:lpstr>
      <vt:lpstr>AzoSans</vt:lpstr>
      <vt:lpstr>Calibri</vt:lpstr>
      <vt:lpstr>Calibri Light</vt:lpstr>
      <vt:lpstr>Office Theme</vt:lpstr>
      <vt:lpstr>Office Theme</vt:lpstr>
      <vt:lpstr>PowerPoint Presentation</vt:lpstr>
      <vt:lpstr>PowerPoint Presentation</vt:lpstr>
      <vt:lpstr>What is air made of?</vt:lpstr>
      <vt:lpstr>PowerPoint Presentation</vt:lpstr>
      <vt:lpstr>The atmosphere</vt:lpstr>
      <vt:lpstr>What are air pollutants ?</vt:lpstr>
      <vt:lpstr>Air pollutants</vt:lpstr>
      <vt:lpstr>Where do air pollutants come from?</vt:lpstr>
      <vt:lpstr>Some SOURCES of air pollution </vt:lpstr>
      <vt:lpstr>Some SECTORS adding to air pollution </vt:lpstr>
      <vt:lpstr>Air pollution TRAVELS everywhere</vt:lpstr>
      <vt:lpstr>Pollutants increased by HUMAN ACTIVITY</vt:lpstr>
      <vt:lpstr>Particulate Matter PM</vt:lpstr>
      <vt:lpstr>Particulate Matter PM</vt:lpstr>
      <vt:lpstr>PowerPoint Presentation</vt:lpstr>
      <vt:lpstr>PowerPoint Presentation</vt:lpstr>
      <vt:lpstr>Activity Monitoring PM10 levels in CDMX</vt:lpstr>
      <vt:lpstr>Measuring PM10 levels in CDMX</vt:lpstr>
      <vt:lpstr>Monitoring PM10 levels in CDMX</vt:lpstr>
      <vt:lpstr>PM10 levels in 2000</vt:lpstr>
      <vt:lpstr>PM10 levels in 2005</vt:lpstr>
      <vt:lpstr>PM10 levels in 2010</vt:lpstr>
      <vt:lpstr>PM10 levels in 2015</vt:lpstr>
      <vt:lpstr>PM10 levels in 2020</vt:lpstr>
      <vt:lpstr>PM10 levels in CDMX</vt:lpstr>
      <vt:lpstr>PM10 levels in CDMX</vt:lpstr>
      <vt:lpstr>PowerPoint Presentation</vt:lpstr>
      <vt:lpstr>PowerPoint Presentation</vt:lpstr>
      <vt:lpstr>PowerPoint Presentation</vt:lpstr>
      <vt:lpstr>Extension:  Monitoring air pollutants in and around school </vt:lpstr>
      <vt:lpstr>PowerPoint Presentation</vt:lpstr>
      <vt:lpstr>PowerPoint Presentation</vt:lpstr>
    </vt:vector>
  </TitlesOfParts>
  <Company>Northumbria University at Newcastle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Geologist</dc:title>
  <dc:creator>Daniel Wilkinson</dc:creator>
  <cp:lastModifiedBy>Lindsay Bramwell</cp:lastModifiedBy>
  <cp:revision>262</cp:revision>
  <cp:lastPrinted>2018-11-21T11:24:06Z</cp:lastPrinted>
  <dcterms:created xsi:type="dcterms:W3CDTF">2017-03-15T10:07:01Z</dcterms:created>
  <dcterms:modified xsi:type="dcterms:W3CDTF">2021-04-26T15:12:06Z</dcterms:modified>
</cp:coreProperties>
</file>